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32"/>
  </p:notesMasterIdLst>
  <p:sldIdLst>
    <p:sldId id="289" r:id="rId3"/>
    <p:sldId id="283" r:id="rId4"/>
    <p:sldId id="257" r:id="rId5"/>
    <p:sldId id="258" r:id="rId6"/>
    <p:sldId id="259" r:id="rId7"/>
    <p:sldId id="260" r:id="rId8"/>
    <p:sldId id="261" r:id="rId9"/>
    <p:sldId id="285" r:id="rId10"/>
    <p:sldId id="262" r:id="rId11"/>
    <p:sldId id="263" r:id="rId12"/>
    <p:sldId id="264" r:id="rId13"/>
    <p:sldId id="265" r:id="rId14"/>
    <p:sldId id="266" r:id="rId15"/>
    <p:sldId id="267" r:id="rId16"/>
    <p:sldId id="268" r:id="rId17"/>
    <p:sldId id="282" r:id="rId18"/>
    <p:sldId id="284" r:id="rId19"/>
    <p:sldId id="286" r:id="rId20"/>
    <p:sldId id="269" r:id="rId21"/>
    <p:sldId id="270" r:id="rId22"/>
    <p:sldId id="271" r:id="rId23"/>
    <p:sldId id="272" r:id="rId24"/>
    <p:sldId id="273" r:id="rId25"/>
    <p:sldId id="274" r:id="rId26"/>
    <p:sldId id="275" r:id="rId27"/>
    <p:sldId id="276" r:id="rId28"/>
    <p:sldId id="287" r:id="rId29"/>
    <p:sldId id="288" r:id="rId30"/>
    <p:sldId id="279" r:id="rId31"/>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jVUiBAl95Np+IWvgqYVwcjwlWK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4660"/>
  </p:normalViewPr>
  <p:slideViewPr>
    <p:cSldViewPr snapToGrid="0">
      <p:cViewPr varScale="1">
        <p:scale>
          <a:sx n="82" d="100"/>
          <a:sy n="82" d="100"/>
        </p:scale>
        <p:origin x="79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866621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0" name="Google Shape;200;p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075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964d607ee9_7_1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964d607ee9_7_1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7" name="Google Shape;307;g2964d607ee9_7_1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13</a:t>
            </a:fld>
            <a:endParaRPr/>
          </a:p>
        </p:txBody>
      </p:sp>
    </p:spTree>
    <p:extLst>
      <p:ext uri="{BB962C8B-B14F-4D97-AF65-F5344CB8AC3E}">
        <p14:creationId xmlns:p14="http://schemas.microsoft.com/office/powerpoint/2010/main" val="350880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6bff552950_1_1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6bff552950_1_16: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4" name="Google Shape;314;g26bff552950_1_16: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14</a:t>
            </a:fld>
            <a:endParaRPr/>
          </a:p>
        </p:txBody>
      </p:sp>
    </p:spTree>
    <p:extLst>
      <p:ext uri="{BB962C8B-B14F-4D97-AF65-F5344CB8AC3E}">
        <p14:creationId xmlns:p14="http://schemas.microsoft.com/office/powerpoint/2010/main" val="388391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6bff552950_7_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6bff552950_7_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0" name="Google Shape;320;g26bff552950_7_2: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15</a:t>
            </a:fld>
            <a:endParaRPr/>
          </a:p>
        </p:txBody>
      </p:sp>
    </p:spTree>
    <p:extLst>
      <p:ext uri="{BB962C8B-B14F-4D97-AF65-F5344CB8AC3E}">
        <p14:creationId xmlns:p14="http://schemas.microsoft.com/office/powerpoint/2010/main" val="1342470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6bff552950_6_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6bff552950_6_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6" name="Google Shape;326;g26bff552950_6_8: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19</a:t>
            </a:fld>
            <a:endParaRPr/>
          </a:p>
        </p:txBody>
      </p:sp>
    </p:spTree>
    <p:extLst>
      <p:ext uri="{BB962C8B-B14F-4D97-AF65-F5344CB8AC3E}">
        <p14:creationId xmlns:p14="http://schemas.microsoft.com/office/powerpoint/2010/main" val="2297530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6bff552950_7_1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6bff552950_7_1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4" name="Google Shape;334;g26bff552950_7_12: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20</a:t>
            </a:fld>
            <a:endParaRPr/>
          </a:p>
        </p:txBody>
      </p:sp>
    </p:spTree>
    <p:extLst>
      <p:ext uri="{BB962C8B-B14F-4D97-AF65-F5344CB8AC3E}">
        <p14:creationId xmlns:p14="http://schemas.microsoft.com/office/powerpoint/2010/main" val="1044192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6bff552950_7_1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6bff552950_7_16: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2" name="Google Shape;342;g26bff552950_7_16: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21</a:t>
            </a:fld>
            <a:endParaRPr/>
          </a:p>
        </p:txBody>
      </p:sp>
    </p:spTree>
    <p:extLst>
      <p:ext uri="{BB962C8B-B14F-4D97-AF65-F5344CB8AC3E}">
        <p14:creationId xmlns:p14="http://schemas.microsoft.com/office/powerpoint/2010/main" val="908430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6bff552950_7_2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6bff552950_7_2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1" name="Google Shape;351;g26bff552950_7_2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22</a:t>
            </a:fld>
            <a:endParaRPr/>
          </a:p>
        </p:txBody>
      </p:sp>
    </p:spTree>
    <p:extLst>
      <p:ext uri="{BB962C8B-B14F-4D97-AF65-F5344CB8AC3E}">
        <p14:creationId xmlns:p14="http://schemas.microsoft.com/office/powerpoint/2010/main" val="196333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6bff552950_7_2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6bff552950_7_2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8" name="Google Shape;358;g26bff552950_7_2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23</a:t>
            </a:fld>
            <a:endParaRPr/>
          </a:p>
        </p:txBody>
      </p:sp>
    </p:spTree>
    <p:extLst>
      <p:ext uri="{BB962C8B-B14F-4D97-AF65-F5344CB8AC3E}">
        <p14:creationId xmlns:p14="http://schemas.microsoft.com/office/powerpoint/2010/main" val="1512129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6bff552950_4_2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6bff552950_4_2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65" name="Google Shape;365;g26bff552950_4_2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24</a:t>
            </a:fld>
            <a:endParaRPr/>
          </a:p>
        </p:txBody>
      </p:sp>
    </p:spTree>
    <p:extLst>
      <p:ext uri="{BB962C8B-B14F-4D97-AF65-F5344CB8AC3E}">
        <p14:creationId xmlns:p14="http://schemas.microsoft.com/office/powerpoint/2010/main" val="3864200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6bff552950_8_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6bff552950_8_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71" name="Google Shape;371;g26bff552950_8_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25</a:t>
            </a:fld>
            <a:endParaRPr/>
          </a:p>
        </p:txBody>
      </p:sp>
    </p:spTree>
    <p:extLst>
      <p:ext uri="{BB962C8B-B14F-4D97-AF65-F5344CB8AC3E}">
        <p14:creationId xmlns:p14="http://schemas.microsoft.com/office/powerpoint/2010/main" val="3072555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726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bff552950_4_2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bff552950_4_2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77" name="Google Shape;377;g26bff552950_4_2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26</a:t>
            </a:fld>
            <a:endParaRPr/>
          </a:p>
        </p:txBody>
      </p:sp>
    </p:spTree>
    <p:extLst>
      <p:ext uri="{BB962C8B-B14F-4D97-AF65-F5344CB8AC3E}">
        <p14:creationId xmlns:p14="http://schemas.microsoft.com/office/powerpoint/2010/main" val="1120127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94" name="Google Shape;394;p2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45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964d607ee9_3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964d607ee9_3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3" name="Google Shape;213;g2964d607ee9_3_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5</a:t>
            </a:fld>
            <a:endParaRPr/>
          </a:p>
        </p:txBody>
      </p:sp>
    </p:spTree>
    <p:extLst>
      <p:ext uri="{BB962C8B-B14F-4D97-AF65-F5344CB8AC3E}">
        <p14:creationId xmlns:p14="http://schemas.microsoft.com/office/powerpoint/2010/main" val="363677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964d607ee9_3_6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964d607ee9_3_6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1" name="Google Shape;221;g2964d607ee9_3_6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6</a:t>
            </a:fld>
            <a:endParaRPr/>
          </a:p>
        </p:txBody>
      </p:sp>
    </p:spTree>
    <p:extLst>
      <p:ext uri="{BB962C8B-B14F-4D97-AF65-F5344CB8AC3E}">
        <p14:creationId xmlns:p14="http://schemas.microsoft.com/office/powerpoint/2010/main" val="307922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64d607ee9_7_1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64d607ee9_7_1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8" name="Google Shape;228;g2964d607ee9_7_1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7</a:t>
            </a:fld>
            <a:endParaRPr/>
          </a:p>
        </p:txBody>
      </p:sp>
    </p:spTree>
    <p:extLst>
      <p:ext uri="{BB962C8B-B14F-4D97-AF65-F5344CB8AC3E}">
        <p14:creationId xmlns:p14="http://schemas.microsoft.com/office/powerpoint/2010/main" val="263229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6bff552950_1_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6bff552950_1_3: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5" name="Google Shape;235;g26bff552950_1_3: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9</a:t>
            </a:fld>
            <a:endParaRPr/>
          </a:p>
        </p:txBody>
      </p:sp>
    </p:spTree>
    <p:extLst>
      <p:ext uri="{BB962C8B-B14F-4D97-AF65-F5344CB8AC3E}">
        <p14:creationId xmlns:p14="http://schemas.microsoft.com/office/powerpoint/2010/main" val="2951483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6bff552950_1_1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6bff552950_1_1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2" name="Google Shape;242;g26bff552950_1_1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10</a:t>
            </a:fld>
            <a:endParaRPr/>
          </a:p>
        </p:txBody>
      </p:sp>
    </p:spTree>
    <p:extLst>
      <p:ext uri="{BB962C8B-B14F-4D97-AF65-F5344CB8AC3E}">
        <p14:creationId xmlns:p14="http://schemas.microsoft.com/office/powerpoint/2010/main" val="2498195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6bff552950_1_2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6bff552950_1_2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8" name="Google Shape;248;g26bff552950_1_2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11</a:t>
            </a:fld>
            <a:endParaRPr/>
          </a:p>
        </p:txBody>
      </p:sp>
    </p:spTree>
    <p:extLst>
      <p:ext uri="{BB962C8B-B14F-4D97-AF65-F5344CB8AC3E}">
        <p14:creationId xmlns:p14="http://schemas.microsoft.com/office/powerpoint/2010/main" val="638285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6bff552950_1_38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6bff552950_1_38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5" name="Google Shape;255;g26bff552950_1_381: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12</a:t>
            </a:fld>
            <a:endParaRPr/>
          </a:p>
        </p:txBody>
      </p:sp>
    </p:spTree>
    <p:extLst>
      <p:ext uri="{BB962C8B-B14F-4D97-AF65-F5344CB8AC3E}">
        <p14:creationId xmlns:p14="http://schemas.microsoft.com/office/powerpoint/2010/main" val="1975304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
        <p:cNvGrpSpPr/>
        <p:nvPr/>
      </p:nvGrpSpPr>
      <p:grpSpPr>
        <a:xfrm>
          <a:off x="0" y="0"/>
          <a:ext cx="0" cy="0"/>
          <a:chOff x="0" y="0"/>
          <a:chExt cx="0" cy="0"/>
        </a:xfrm>
      </p:grpSpPr>
      <p:sp>
        <p:nvSpPr>
          <p:cNvPr id="17" name="Google Shape;17;p24"/>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4"/>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9" name="Google Shape;19;p24"/>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80"/>
        <p:cNvGrpSpPr/>
        <p:nvPr/>
      </p:nvGrpSpPr>
      <p:grpSpPr>
        <a:xfrm>
          <a:off x="0" y="0"/>
          <a:ext cx="0" cy="0"/>
          <a:chOff x="0" y="0"/>
          <a:chExt cx="0" cy="0"/>
        </a:xfrm>
      </p:grpSpPr>
      <p:sp>
        <p:nvSpPr>
          <p:cNvPr id="81" name="Google Shape;81;p3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6"/>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36"/>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6"/>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88" name="Google Shape;88;p36"/>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89"/>
        <p:cNvGrpSpPr/>
        <p:nvPr/>
      </p:nvGrpSpPr>
      <p:grpSpPr>
        <a:xfrm>
          <a:off x="0" y="0"/>
          <a:ext cx="0" cy="0"/>
          <a:chOff x="0" y="0"/>
          <a:chExt cx="0" cy="0"/>
        </a:xfrm>
      </p:grpSpPr>
      <p:sp>
        <p:nvSpPr>
          <p:cNvPr id="90" name="Google Shape;90;p3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37"/>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37"/>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7"/>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37"/>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37"/>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7"/>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37"/>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7"/>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99" name="Google Shape;99;p37"/>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7"/>
        <p:cNvGrpSpPr/>
        <p:nvPr/>
      </p:nvGrpSpPr>
      <p:grpSpPr>
        <a:xfrm>
          <a:off x="0" y="0"/>
          <a:ext cx="0" cy="0"/>
          <a:chOff x="0" y="0"/>
          <a:chExt cx="0" cy="0"/>
        </a:xfrm>
      </p:grpSpPr>
      <p:sp>
        <p:nvSpPr>
          <p:cNvPr id="108" name="Google Shape;108;p26"/>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6"/>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10" name="Google Shape;110;p26"/>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1"/>
        <p:cNvGrpSpPr/>
        <p:nvPr/>
      </p:nvGrpSpPr>
      <p:grpSpPr>
        <a:xfrm>
          <a:off x="0" y="0"/>
          <a:ext cx="0" cy="0"/>
          <a:chOff x="0" y="0"/>
          <a:chExt cx="0" cy="0"/>
        </a:xfrm>
      </p:grpSpPr>
      <p:sp>
        <p:nvSpPr>
          <p:cNvPr id="112" name="Google Shape;112;p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3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14" name="Google Shape;114;p38"/>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8"/>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16" name="Google Shape;116;p38"/>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7"/>
        <p:cNvGrpSpPr/>
        <p:nvPr/>
      </p:nvGrpSpPr>
      <p:grpSpPr>
        <a:xfrm>
          <a:off x="0" y="0"/>
          <a:ext cx="0" cy="0"/>
          <a:chOff x="0" y="0"/>
          <a:chExt cx="0" cy="0"/>
        </a:xfrm>
      </p:grpSpPr>
      <p:sp>
        <p:nvSpPr>
          <p:cNvPr id="118" name="Google Shape;118;p3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9"/>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9"/>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22" name="Google Shape;122;p39"/>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3"/>
        <p:cNvGrpSpPr/>
        <p:nvPr/>
      </p:nvGrpSpPr>
      <p:grpSpPr>
        <a:xfrm>
          <a:off x="0" y="0"/>
          <a:ext cx="0" cy="0"/>
          <a:chOff x="0" y="0"/>
          <a:chExt cx="0" cy="0"/>
        </a:xfrm>
      </p:grpSpPr>
      <p:sp>
        <p:nvSpPr>
          <p:cNvPr id="124" name="Google Shape;124;p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4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4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40"/>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0"/>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29" name="Google Shape;129;p40"/>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4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41"/>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41"/>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34" name="Google Shape;134;p41"/>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35"/>
        <p:cNvGrpSpPr/>
        <p:nvPr/>
      </p:nvGrpSpPr>
      <p:grpSpPr>
        <a:xfrm>
          <a:off x="0" y="0"/>
          <a:ext cx="0" cy="0"/>
          <a:chOff x="0" y="0"/>
          <a:chExt cx="0" cy="0"/>
        </a:xfrm>
      </p:grpSpPr>
      <p:sp>
        <p:nvSpPr>
          <p:cNvPr id="136" name="Google Shape;136;p42"/>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37" name="Google Shape;137;p42"/>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2"/>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39" name="Google Shape;139;p42"/>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40"/>
        <p:cNvGrpSpPr/>
        <p:nvPr/>
      </p:nvGrpSpPr>
      <p:grpSpPr>
        <a:xfrm>
          <a:off x="0" y="0"/>
          <a:ext cx="0" cy="0"/>
          <a:chOff x="0" y="0"/>
          <a:chExt cx="0" cy="0"/>
        </a:xfrm>
      </p:grpSpPr>
      <p:sp>
        <p:nvSpPr>
          <p:cNvPr id="141" name="Google Shape;141;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4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4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3"/>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3"/>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47" name="Google Shape;147;p43"/>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8"/>
        <p:cNvGrpSpPr/>
        <p:nvPr/>
      </p:nvGrpSpPr>
      <p:grpSpPr>
        <a:xfrm>
          <a:off x="0" y="0"/>
          <a:ext cx="0" cy="0"/>
          <a:chOff x="0" y="0"/>
          <a:chExt cx="0" cy="0"/>
        </a:xfrm>
      </p:grpSpPr>
      <p:sp>
        <p:nvSpPr>
          <p:cNvPr id="149" name="Google Shape;149;p4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4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4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4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4"/>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44"/>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55" name="Google Shape;155;p44"/>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
        <p:cNvGrpSpPr/>
        <p:nvPr/>
      </p:nvGrpSpPr>
      <p:grpSpPr>
        <a:xfrm>
          <a:off x="0" y="0"/>
          <a:ext cx="0" cy="0"/>
          <a:chOff x="0" y="0"/>
          <a:chExt cx="0" cy="0"/>
        </a:xfrm>
      </p:grpSpPr>
      <p:sp>
        <p:nvSpPr>
          <p:cNvPr id="21" name="Google Shape;21;p2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7"/>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3" name="Google Shape;23;p27"/>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7"/>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25" name="Google Shape;25;p27"/>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56"/>
        <p:cNvGrpSpPr/>
        <p:nvPr/>
      </p:nvGrpSpPr>
      <p:grpSpPr>
        <a:xfrm>
          <a:off x="0" y="0"/>
          <a:ext cx="0" cy="0"/>
          <a:chOff x="0" y="0"/>
          <a:chExt cx="0" cy="0"/>
        </a:xfrm>
      </p:grpSpPr>
      <p:sp>
        <p:nvSpPr>
          <p:cNvPr id="157" name="Google Shape;157;p4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4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4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4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45"/>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5"/>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63" name="Google Shape;163;p45"/>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64"/>
        <p:cNvGrpSpPr/>
        <p:nvPr/>
      </p:nvGrpSpPr>
      <p:grpSpPr>
        <a:xfrm>
          <a:off x="0" y="0"/>
          <a:ext cx="0" cy="0"/>
          <a:chOff x="0" y="0"/>
          <a:chExt cx="0" cy="0"/>
        </a:xfrm>
      </p:grpSpPr>
      <p:sp>
        <p:nvSpPr>
          <p:cNvPr id="165" name="Google Shape;165;p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4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4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46"/>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46"/>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70" name="Google Shape;170;p46"/>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71"/>
        <p:cNvGrpSpPr/>
        <p:nvPr/>
      </p:nvGrpSpPr>
      <p:grpSpPr>
        <a:xfrm>
          <a:off x="0" y="0"/>
          <a:ext cx="0" cy="0"/>
          <a:chOff x="0" y="0"/>
          <a:chExt cx="0" cy="0"/>
        </a:xfrm>
      </p:grpSpPr>
      <p:sp>
        <p:nvSpPr>
          <p:cNvPr id="172" name="Google Shape;172;p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4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4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47"/>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47"/>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79" name="Google Shape;179;p47"/>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80"/>
        <p:cNvGrpSpPr/>
        <p:nvPr/>
      </p:nvGrpSpPr>
      <p:grpSpPr>
        <a:xfrm>
          <a:off x="0" y="0"/>
          <a:ext cx="0" cy="0"/>
          <a:chOff x="0" y="0"/>
          <a:chExt cx="0" cy="0"/>
        </a:xfrm>
      </p:grpSpPr>
      <p:sp>
        <p:nvSpPr>
          <p:cNvPr id="181" name="Google Shape;181;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4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4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4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4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4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4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48"/>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8"/>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190" name="Google Shape;190;p48"/>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2"/>
        <p:cNvGrpSpPr/>
        <p:nvPr/>
      </p:nvGrpSpPr>
      <p:grpSpPr>
        <a:xfrm>
          <a:off x="0" y="0"/>
          <a:ext cx="0" cy="0"/>
          <a:chOff x="0" y="0"/>
          <a:chExt cx="0" cy="0"/>
        </a:xfrm>
      </p:grpSpPr>
      <p:sp>
        <p:nvSpPr>
          <p:cNvPr id="33" name="Google Shape;33;p2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9"/>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9"/>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38" name="Google Shape;38;p29"/>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3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0"/>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0"/>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43" name="Google Shape;43;p30"/>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4"/>
        <p:cNvGrpSpPr/>
        <p:nvPr/>
      </p:nvGrpSpPr>
      <p:grpSpPr>
        <a:xfrm>
          <a:off x="0" y="0"/>
          <a:ext cx="0" cy="0"/>
          <a:chOff x="0" y="0"/>
          <a:chExt cx="0" cy="0"/>
        </a:xfrm>
      </p:grpSpPr>
      <p:sp>
        <p:nvSpPr>
          <p:cNvPr id="45" name="Google Shape;45;p31"/>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46" name="Google Shape;46;p31"/>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48" name="Google Shape;48;p31"/>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2"/>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2"/>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56" name="Google Shape;56;p32"/>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7"/>
        <p:cNvGrpSpPr/>
        <p:nvPr/>
      </p:nvGrpSpPr>
      <p:grpSpPr>
        <a:xfrm>
          <a:off x="0" y="0"/>
          <a:ext cx="0" cy="0"/>
          <a:chOff x="0" y="0"/>
          <a:chExt cx="0" cy="0"/>
        </a:xfrm>
      </p:grpSpPr>
      <p:sp>
        <p:nvSpPr>
          <p:cNvPr id="58" name="Google Shape;58;p3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3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3"/>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3"/>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3"/>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64" name="Google Shape;64;p33"/>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5"/>
        <p:cNvGrpSpPr/>
        <p:nvPr/>
      </p:nvGrpSpPr>
      <p:grpSpPr>
        <a:xfrm>
          <a:off x="0" y="0"/>
          <a:ext cx="0" cy="0"/>
          <a:chOff x="0" y="0"/>
          <a:chExt cx="0" cy="0"/>
        </a:xfrm>
      </p:grpSpPr>
      <p:sp>
        <p:nvSpPr>
          <p:cNvPr id="66" name="Google Shape;66;p3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4"/>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4"/>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4"/>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72" name="Google Shape;72;p34"/>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3"/>
        <p:cNvGrpSpPr/>
        <p:nvPr/>
      </p:nvGrpSpPr>
      <p:grpSpPr>
        <a:xfrm>
          <a:off x="0" y="0"/>
          <a:ext cx="0" cy="0"/>
          <a:chOff x="0" y="0"/>
          <a:chExt cx="0" cy="0"/>
        </a:xfrm>
      </p:grpSpPr>
      <p:sp>
        <p:nvSpPr>
          <p:cNvPr id="74" name="Google Shape;74;p3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5"/>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5"/>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5"/>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5"/>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lvl="0" indent="0" algn="l">
              <a:lnSpc>
                <a:spcPct val="102071"/>
              </a:lnSpc>
              <a:spcBef>
                <a:spcPts val="0"/>
              </a:spcBef>
              <a:buClr>
                <a:srgbClr val="888888"/>
              </a:buClr>
              <a:buSzPts val="1400"/>
              <a:buFont typeface="Calibri"/>
              <a:buNone/>
              <a:defRPr/>
            </a:lvl1pPr>
            <a:lvl2pPr marL="38160" lvl="1" indent="0" algn="l">
              <a:lnSpc>
                <a:spcPct val="102071"/>
              </a:lnSpc>
              <a:spcBef>
                <a:spcPts val="0"/>
              </a:spcBef>
              <a:buClr>
                <a:srgbClr val="888888"/>
              </a:buClr>
              <a:buSzPts val="1400"/>
              <a:buFont typeface="Calibri"/>
              <a:buNone/>
              <a:defRPr/>
            </a:lvl2pPr>
            <a:lvl3pPr marL="38160" lvl="2" indent="0" algn="l">
              <a:lnSpc>
                <a:spcPct val="102071"/>
              </a:lnSpc>
              <a:spcBef>
                <a:spcPts val="0"/>
              </a:spcBef>
              <a:buClr>
                <a:srgbClr val="888888"/>
              </a:buClr>
              <a:buSzPts val="1400"/>
              <a:buFont typeface="Calibri"/>
              <a:buNone/>
              <a:defRPr/>
            </a:lvl3pPr>
            <a:lvl4pPr marL="38160" lvl="3" indent="0" algn="l">
              <a:lnSpc>
                <a:spcPct val="102071"/>
              </a:lnSpc>
              <a:spcBef>
                <a:spcPts val="0"/>
              </a:spcBef>
              <a:buClr>
                <a:srgbClr val="888888"/>
              </a:buClr>
              <a:buSzPts val="1400"/>
              <a:buFont typeface="Calibri"/>
              <a:buNone/>
              <a:defRPr/>
            </a:lvl4pPr>
            <a:lvl5pPr marL="38160" lvl="4" indent="0" algn="l">
              <a:lnSpc>
                <a:spcPct val="102071"/>
              </a:lnSpc>
              <a:spcBef>
                <a:spcPts val="0"/>
              </a:spcBef>
              <a:buClr>
                <a:srgbClr val="888888"/>
              </a:buClr>
              <a:buSzPts val="1400"/>
              <a:buFont typeface="Calibri"/>
              <a:buNone/>
              <a:defRPr/>
            </a:lvl5pPr>
            <a:lvl6pPr marL="38160" lvl="5" indent="0" algn="l">
              <a:lnSpc>
                <a:spcPct val="102071"/>
              </a:lnSpc>
              <a:spcBef>
                <a:spcPts val="0"/>
              </a:spcBef>
              <a:buClr>
                <a:srgbClr val="888888"/>
              </a:buClr>
              <a:buSzPts val="1400"/>
              <a:buFont typeface="Calibri"/>
              <a:buNone/>
              <a:defRPr/>
            </a:lvl6pPr>
            <a:lvl7pPr marL="38160" lvl="6" indent="0" algn="l">
              <a:lnSpc>
                <a:spcPct val="102071"/>
              </a:lnSpc>
              <a:spcBef>
                <a:spcPts val="0"/>
              </a:spcBef>
              <a:buClr>
                <a:srgbClr val="888888"/>
              </a:buClr>
              <a:buSzPts val="1400"/>
              <a:buFont typeface="Calibri"/>
              <a:buNone/>
              <a:defRPr/>
            </a:lvl7pPr>
            <a:lvl8pPr marL="38160" lvl="7" indent="0" algn="l">
              <a:lnSpc>
                <a:spcPct val="102071"/>
              </a:lnSpc>
              <a:spcBef>
                <a:spcPts val="0"/>
              </a:spcBef>
              <a:buClr>
                <a:srgbClr val="888888"/>
              </a:buClr>
              <a:buSzPts val="1400"/>
              <a:buFont typeface="Calibri"/>
              <a:buNone/>
              <a:defRPr/>
            </a:lvl8pPr>
            <a:lvl9pPr marL="38160" lvl="8" indent="0" algn="l">
              <a:lnSpc>
                <a:spcPct val="102071"/>
              </a:lnSpc>
              <a:spcBef>
                <a:spcPts val="0"/>
              </a:spcBef>
              <a:buClr>
                <a:srgbClr val="888888"/>
              </a:buClr>
              <a:buSzPts val="1400"/>
              <a:buFont typeface="Calibri"/>
              <a:buNone/>
              <a:defRPr/>
            </a:lvl9pPr>
          </a:lstStyle>
          <a:p>
            <a:pPr marL="38160" lvl="0" indent="0" algn="l" rtl="0">
              <a:spcBef>
                <a:spcPts val="0"/>
              </a:spcBef>
              <a:spcAft>
                <a:spcPts val="0"/>
              </a:spcAft>
              <a:buNone/>
            </a:pPr>
            <a:fld id="{00000000-1234-1234-1234-123412341234}" type="slidenum">
              <a:rPr lang="en-US"/>
              <a:t>‹#›</a:t>
            </a:fld>
            <a:endParaRPr/>
          </a:p>
        </p:txBody>
      </p:sp>
      <p:sp>
        <p:nvSpPr>
          <p:cNvPr id="79" name="Google Shape;79;p35"/>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pic>
        <p:nvPicPr>
          <p:cNvPr id="10" name="Google Shape;10;p23"/>
          <p:cNvPicPr preferRelativeResize="0"/>
          <p:nvPr/>
        </p:nvPicPr>
        <p:blipFill rotWithShape="1">
          <a:blip r:embed="rId13">
            <a:alphaModFix/>
          </a:blip>
          <a:srcRect/>
          <a:stretch/>
        </p:blipFill>
        <p:spPr>
          <a:xfrm>
            <a:off x="0" y="0"/>
            <a:ext cx="12190680" cy="6856560"/>
          </a:xfrm>
          <a:prstGeom prst="rect">
            <a:avLst/>
          </a:prstGeom>
          <a:noFill/>
          <a:ln>
            <a:noFill/>
          </a:ln>
        </p:spPr>
      </p:pic>
      <p:sp>
        <p:nvSpPr>
          <p:cNvPr id="11" name="Google Shape;11;p23"/>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23"/>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marR="0" lvl="0" indent="0" algn="l" rtl="0">
              <a:lnSpc>
                <a:spcPct val="102071"/>
              </a:lnSpc>
              <a:spcBef>
                <a:spcPts val="0"/>
              </a:spcBef>
              <a:buClr>
                <a:srgbClr val="888888"/>
              </a:buClr>
              <a:buSzPts val="1400"/>
              <a:buFont typeface="Calibri"/>
              <a:buNone/>
              <a:defRPr sz="1400" b="0" i="0" u="none" strike="noStrike" cap="none">
                <a:solidFill>
                  <a:srgbClr val="888888"/>
                </a:solidFill>
                <a:latin typeface="Calibri"/>
                <a:ea typeface="Calibri"/>
                <a:cs typeface="Calibri"/>
                <a:sym typeface="Calibri"/>
              </a:defRPr>
            </a:lvl1pPr>
            <a:lvl2pPr marL="38160" marR="0" lvl="1" indent="0" algn="l" rtl="0">
              <a:lnSpc>
                <a:spcPct val="102071"/>
              </a:lnSpc>
              <a:spcBef>
                <a:spcPts val="0"/>
              </a:spcBef>
              <a:buClr>
                <a:srgbClr val="888888"/>
              </a:buClr>
              <a:buSzPts val="1400"/>
              <a:buFont typeface="Calibri"/>
              <a:buNone/>
              <a:defRPr sz="1400" b="0" i="0" u="none" strike="noStrike" cap="none">
                <a:solidFill>
                  <a:srgbClr val="888888"/>
                </a:solidFill>
                <a:latin typeface="Calibri"/>
                <a:ea typeface="Calibri"/>
                <a:cs typeface="Calibri"/>
                <a:sym typeface="Calibri"/>
              </a:defRPr>
            </a:lvl2pPr>
            <a:lvl3pPr marL="38160" marR="0" lvl="2" indent="0" algn="l" rtl="0">
              <a:lnSpc>
                <a:spcPct val="102071"/>
              </a:lnSpc>
              <a:spcBef>
                <a:spcPts val="0"/>
              </a:spcBef>
              <a:buClr>
                <a:srgbClr val="888888"/>
              </a:buClr>
              <a:buSzPts val="1400"/>
              <a:buFont typeface="Calibri"/>
              <a:buNone/>
              <a:defRPr sz="1400" b="0" i="0" u="none" strike="noStrike" cap="none">
                <a:solidFill>
                  <a:srgbClr val="888888"/>
                </a:solidFill>
                <a:latin typeface="Calibri"/>
                <a:ea typeface="Calibri"/>
                <a:cs typeface="Calibri"/>
                <a:sym typeface="Calibri"/>
              </a:defRPr>
            </a:lvl3pPr>
            <a:lvl4pPr marL="38160" marR="0" lvl="3" indent="0" algn="l" rtl="0">
              <a:lnSpc>
                <a:spcPct val="102071"/>
              </a:lnSpc>
              <a:spcBef>
                <a:spcPts val="0"/>
              </a:spcBef>
              <a:buClr>
                <a:srgbClr val="888888"/>
              </a:buClr>
              <a:buSzPts val="1400"/>
              <a:buFont typeface="Calibri"/>
              <a:buNone/>
              <a:defRPr sz="1400" b="0" i="0" u="none" strike="noStrike" cap="none">
                <a:solidFill>
                  <a:srgbClr val="888888"/>
                </a:solidFill>
                <a:latin typeface="Calibri"/>
                <a:ea typeface="Calibri"/>
                <a:cs typeface="Calibri"/>
                <a:sym typeface="Calibri"/>
              </a:defRPr>
            </a:lvl4pPr>
            <a:lvl5pPr marL="38160" marR="0" lvl="4" indent="0" algn="l" rtl="0">
              <a:lnSpc>
                <a:spcPct val="102071"/>
              </a:lnSpc>
              <a:spcBef>
                <a:spcPts val="0"/>
              </a:spcBef>
              <a:buClr>
                <a:srgbClr val="888888"/>
              </a:buClr>
              <a:buSzPts val="1400"/>
              <a:buFont typeface="Calibri"/>
              <a:buNone/>
              <a:defRPr sz="1400" b="0" i="0" u="none" strike="noStrike" cap="none">
                <a:solidFill>
                  <a:srgbClr val="888888"/>
                </a:solidFill>
                <a:latin typeface="Calibri"/>
                <a:ea typeface="Calibri"/>
                <a:cs typeface="Calibri"/>
                <a:sym typeface="Calibri"/>
              </a:defRPr>
            </a:lvl5pPr>
            <a:lvl6pPr marL="38160" marR="0" lvl="5" indent="0" algn="l" rtl="0">
              <a:lnSpc>
                <a:spcPct val="102071"/>
              </a:lnSpc>
              <a:spcBef>
                <a:spcPts val="0"/>
              </a:spcBef>
              <a:buClr>
                <a:srgbClr val="888888"/>
              </a:buClr>
              <a:buSzPts val="1400"/>
              <a:buFont typeface="Calibri"/>
              <a:buNone/>
              <a:defRPr sz="1400" b="0" i="0" u="none" strike="noStrike" cap="none">
                <a:solidFill>
                  <a:srgbClr val="888888"/>
                </a:solidFill>
                <a:latin typeface="Calibri"/>
                <a:ea typeface="Calibri"/>
                <a:cs typeface="Calibri"/>
                <a:sym typeface="Calibri"/>
              </a:defRPr>
            </a:lvl6pPr>
            <a:lvl7pPr marL="38160" marR="0" lvl="6" indent="0" algn="l" rtl="0">
              <a:lnSpc>
                <a:spcPct val="102071"/>
              </a:lnSpc>
              <a:spcBef>
                <a:spcPts val="0"/>
              </a:spcBef>
              <a:buClr>
                <a:srgbClr val="888888"/>
              </a:buClr>
              <a:buSzPts val="1400"/>
              <a:buFont typeface="Calibri"/>
              <a:buNone/>
              <a:defRPr sz="1400" b="0" i="0" u="none" strike="noStrike" cap="none">
                <a:solidFill>
                  <a:srgbClr val="888888"/>
                </a:solidFill>
                <a:latin typeface="Calibri"/>
                <a:ea typeface="Calibri"/>
                <a:cs typeface="Calibri"/>
                <a:sym typeface="Calibri"/>
              </a:defRPr>
            </a:lvl7pPr>
            <a:lvl8pPr marL="38160" marR="0" lvl="7" indent="0" algn="l" rtl="0">
              <a:lnSpc>
                <a:spcPct val="102071"/>
              </a:lnSpc>
              <a:spcBef>
                <a:spcPts val="0"/>
              </a:spcBef>
              <a:buClr>
                <a:srgbClr val="888888"/>
              </a:buClr>
              <a:buSzPts val="1400"/>
              <a:buFont typeface="Calibri"/>
              <a:buNone/>
              <a:defRPr sz="1400" b="0" i="0" u="none" strike="noStrike" cap="none">
                <a:solidFill>
                  <a:srgbClr val="888888"/>
                </a:solidFill>
                <a:latin typeface="Calibri"/>
                <a:ea typeface="Calibri"/>
                <a:cs typeface="Calibri"/>
                <a:sym typeface="Calibri"/>
              </a:defRPr>
            </a:lvl8pPr>
            <a:lvl9pPr marL="38160" marR="0" lvl="8" indent="0" algn="l" rtl="0">
              <a:lnSpc>
                <a:spcPct val="102071"/>
              </a:lnSpc>
              <a:spcBef>
                <a:spcPts val="0"/>
              </a:spcBef>
              <a:buClr>
                <a:srgbClr val="888888"/>
              </a:buClr>
              <a:buSzPts val="1400"/>
              <a:buFont typeface="Calibri"/>
              <a:buNone/>
              <a:defRPr sz="1400" b="0" i="0" u="none" strike="noStrike" cap="none">
                <a:solidFill>
                  <a:srgbClr val="888888"/>
                </a:solidFill>
                <a:latin typeface="Calibri"/>
                <a:ea typeface="Calibri"/>
                <a:cs typeface="Calibri"/>
                <a:sym typeface="Calibri"/>
              </a:defRPr>
            </a:lvl9pPr>
          </a:lstStyle>
          <a:p>
            <a:pPr marL="38160" lvl="0" indent="0" algn="l"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3" name="Google Shape;13;p23"/>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pic>
        <p:nvPicPr>
          <p:cNvPr id="101" name="Google Shape;101;p25"/>
          <p:cNvPicPr preferRelativeResize="0"/>
          <p:nvPr/>
        </p:nvPicPr>
        <p:blipFill rotWithShape="1">
          <a:blip r:embed="rId14">
            <a:alphaModFix/>
          </a:blip>
          <a:srcRect/>
          <a:stretch/>
        </p:blipFill>
        <p:spPr>
          <a:xfrm>
            <a:off x="0" y="0"/>
            <a:ext cx="12190680" cy="6856560"/>
          </a:xfrm>
          <a:prstGeom prst="rect">
            <a:avLst/>
          </a:prstGeom>
          <a:noFill/>
          <a:ln>
            <a:noFill/>
          </a:ln>
        </p:spPr>
      </p:pic>
      <p:sp>
        <p:nvSpPr>
          <p:cNvPr id="102" name="Google Shape;102;p25"/>
          <p:cNvSpPr txBox="1">
            <a:spLocks noGrp="1"/>
          </p:cNvSpPr>
          <p:nvPr>
            <p:ph type="ftr" idx="11"/>
          </p:nvPr>
        </p:nvSpPr>
        <p:spPr>
          <a:xfrm>
            <a:off x="4145400" y="6378120"/>
            <a:ext cx="3899880" cy="34164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Times New Roman"/>
              <a:buNone/>
              <a:defRPr sz="1400" b="0" strike="noStrik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p25"/>
          <p:cNvSpPr txBox="1">
            <a:spLocks noGrp="1"/>
          </p:cNvSpPr>
          <p:nvPr>
            <p:ph type="sldNum" idx="12"/>
          </p:nvPr>
        </p:nvSpPr>
        <p:spPr>
          <a:xfrm>
            <a:off x="11287800" y="6456960"/>
            <a:ext cx="255240" cy="201600"/>
          </a:xfrm>
          <a:prstGeom prst="rect">
            <a:avLst/>
          </a:prstGeom>
          <a:noFill/>
          <a:ln>
            <a:noFill/>
          </a:ln>
        </p:spPr>
        <p:txBody>
          <a:bodyPr spcFirstLastPara="1" wrap="square" lIns="0" tIns="0" rIns="0" bIns="0" anchor="t" anchorCtr="0">
            <a:noAutofit/>
          </a:bodyPr>
          <a:lstStyle>
            <a:lvl1pPr marL="38160" marR="0" lvl="0" indent="0" algn="l" rtl="0">
              <a:lnSpc>
                <a:spcPct val="102071"/>
              </a:lnSpc>
              <a:spcBef>
                <a:spcPts val="0"/>
              </a:spcBef>
              <a:buClr>
                <a:srgbClr val="888888"/>
              </a:buClr>
              <a:buSzPts val="1400"/>
              <a:buFont typeface="Calibri"/>
              <a:buNone/>
              <a:defRPr sz="1400" b="0" strike="noStrike">
                <a:solidFill>
                  <a:srgbClr val="888888"/>
                </a:solidFill>
                <a:latin typeface="Calibri"/>
                <a:ea typeface="Calibri"/>
                <a:cs typeface="Calibri"/>
                <a:sym typeface="Calibri"/>
              </a:defRPr>
            </a:lvl1pPr>
            <a:lvl2pPr marL="38160" marR="0" lvl="1" indent="0" algn="l" rtl="0">
              <a:lnSpc>
                <a:spcPct val="102071"/>
              </a:lnSpc>
              <a:spcBef>
                <a:spcPts val="0"/>
              </a:spcBef>
              <a:buClr>
                <a:srgbClr val="888888"/>
              </a:buClr>
              <a:buSzPts val="1400"/>
              <a:buFont typeface="Calibri"/>
              <a:buNone/>
              <a:defRPr sz="1400" b="0" strike="noStrike">
                <a:solidFill>
                  <a:srgbClr val="888888"/>
                </a:solidFill>
                <a:latin typeface="Calibri"/>
                <a:ea typeface="Calibri"/>
                <a:cs typeface="Calibri"/>
                <a:sym typeface="Calibri"/>
              </a:defRPr>
            </a:lvl2pPr>
            <a:lvl3pPr marL="38160" marR="0" lvl="2" indent="0" algn="l" rtl="0">
              <a:lnSpc>
                <a:spcPct val="102071"/>
              </a:lnSpc>
              <a:spcBef>
                <a:spcPts val="0"/>
              </a:spcBef>
              <a:buClr>
                <a:srgbClr val="888888"/>
              </a:buClr>
              <a:buSzPts val="1400"/>
              <a:buFont typeface="Calibri"/>
              <a:buNone/>
              <a:defRPr sz="1400" b="0" strike="noStrike">
                <a:solidFill>
                  <a:srgbClr val="888888"/>
                </a:solidFill>
                <a:latin typeface="Calibri"/>
                <a:ea typeface="Calibri"/>
                <a:cs typeface="Calibri"/>
                <a:sym typeface="Calibri"/>
              </a:defRPr>
            </a:lvl3pPr>
            <a:lvl4pPr marL="38160" marR="0" lvl="3" indent="0" algn="l" rtl="0">
              <a:lnSpc>
                <a:spcPct val="102071"/>
              </a:lnSpc>
              <a:spcBef>
                <a:spcPts val="0"/>
              </a:spcBef>
              <a:buClr>
                <a:srgbClr val="888888"/>
              </a:buClr>
              <a:buSzPts val="1400"/>
              <a:buFont typeface="Calibri"/>
              <a:buNone/>
              <a:defRPr sz="1400" b="0" strike="noStrike">
                <a:solidFill>
                  <a:srgbClr val="888888"/>
                </a:solidFill>
                <a:latin typeface="Calibri"/>
                <a:ea typeface="Calibri"/>
                <a:cs typeface="Calibri"/>
                <a:sym typeface="Calibri"/>
              </a:defRPr>
            </a:lvl4pPr>
            <a:lvl5pPr marL="38160" marR="0" lvl="4" indent="0" algn="l" rtl="0">
              <a:lnSpc>
                <a:spcPct val="102071"/>
              </a:lnSpc>
              <a:spcBef>
                <a:spcPts val="0"/>
              </a:spcBef>
              <a:buClr>
                <a:srgbClr val="888888"/>
              </a:buClr>
              <a:buSzPts val="1400"/>
              <a:buFont typeface="Calibri"/>
              <a:buNone/>
              <a:defRPr sz="1400" b="0" strike="noStrike">
                <a:solidFill>
                  <a:srgbClr val="888888"/>
                </a:solidFill>
                <a:latin typeface="Calibri"/>
                <a:ea typeface="Calibri"/>
                <a:cs typeface="Calibri"/>
                <a:sym typeface="Calibri"/>
              </a:defRPr>
            </a:lvl5pPr>
            <a:lvl6pPr marL="38160" marR="0" lvl="5" indent="0" algn="l" rtl="0">
              <a:lnSpc>
                <a:spcPct val="102071"/>
              </a:lnSpc>
              <a:spcBef>
                <a:spcPts val="0"/>
              </a:spcBef>
              <a:buClr>
                <a:srgbClr val="888888"/>
              </a:buClr>
              <a:buSzPts val="1400"/>
              <a:buFont typeface="Calibri"/>
              <a:buNone/>
              <a:defRPr sz="1400" b="0" strike="noStrike">
                <a:solidFill>
                  <a:srgbClr val="888888"/>
                </a:solidFill>
                <a:latin typeface="Calibri"/>
                <a:ea typeface="Calibri"/>
                <a:cs typeface="Calibri"/>
                <a:sym typeface="Calibri"/>
              </a:defRPr>
            </a:lvl6pPr>
            <a:lvl7pPr marL="38160" marR="0" lvl="6" indent="0" algn="l" rtl="0">
              <a:lnSpc>
                <a:spcPct val="102071"/>
              </a:lnSpc>
              <a:spcBef>
                <a:spcPts val="0"/>
              </a:spcBef>
              <a:buClr>
                <a:srgbClr val="888888"/>
              </a:buClr>
              <a:buSzPts val="1400"/>
              <a:buFont typeface="Calibri"/>
              <a:buNone/>
              <a:defRPr sz="1400" b="0" strike="noStrike">
                <a:solidFill>
                  <a:srgbClr val="888888"/>
                </a:solidFill>
                <a:latin typeface="Calibri"/>
                <a:ea typeface="Calibri"/>
                <a:cs typeface="Calibri"/>
                <a:sym typeface="Calibri"/>
              </a:defRPr>
            </a:lvl7pPr>
            <a:lvl8pPr marL="38160" marR="0" lvl="7" indent="0" algn="l" rtl="0">
              <a:lnSpc>
                <a:spcPct val="102071"/>
              </a:lnSpc>
              <a:spcBef>
                <a:spcPts val="0"/>
              </a:spcBef>
              <a:buClr>
                <a:srgbClr val="888888"/>
              </a:buClr>
              <a:buSzPts val="1400"/>
              <a:buFont typeface="Calibri"/>
              <a:buNone/>
              <a:defRPr sz="1400" b="0" strike="noStrike">
                <a:solidFill>
                  <a:srgbClr val="888888"/>
                </a:solidFill>
                <a:latin typeface="Calibri"/>
                <a:ea typeface="Calibri"/>
                <a:cs typeface="Calibri"/>
                <a:sym typeface="Calibri"/>
              </a:defRPr>
            </a:lvl8pPr>
            <a:lvl9pPr marL="38160" marR="0" lvl="8" indent="0" algn="l" rtl="0">
              <a:lnSpc>
                <a:spcPct val="102071"/>
              </a:lnSpc>
              <a:spcBef>
                <a:spcPts val="0"/>
              </a:spcBef>
              <a:buClr>
                <a:srgbClr val="888888"/>
              </a:buClr>
              <a:buSzPts val="1400"/>
              <a:buFont typeface="Calibri"/>
              <a:buNone/>
              <a:defRPr sz="1400" b="0" strike="noStrike">
                <a:solidFill>
                  <a:srgbClr val="888888"/>
                </a:solidFill>
                <a:latin typeface="Calibri"/>
                <a:ea typeface="Calibri"/>
                <a:cs typeface="Calibri"/>
                <a:sym typeface="Calibri"/>
              </a:defRPr>
            </a:lvl9pPr>
          </a:lstStyle>
          <a:p>
            <a:pPr marL="38160" lvl="0" indent="0" algn="l"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04" name="Google Shape;104;p25"/>
          <p:cNvSpPr txBox="1">
            <a:spLocks noGrp="1"/>
          </p:cNvSpPr>
          <p:nvPr>
            <p:ph type="dt" idx="10"/>
          </p:nvPr>
        </p:nvSpPr>
        <p:spPr>
          <a:xfrm>
            <a:off x="609480" y="6378120"/>
            <a:ext cx="2802600" cy="3416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000000"/>
              </a:buClr>
              <a:buSzPts val="1400"/>
              <a:buFont typeface="Times New Roman"/>
              <a:buNone/>
              <a:defRPr sz="1400" b="0" strike="noStrik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5" name="Google Shape;105;p2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6" name="Google Shape;106;p2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ED3A24-11A7-07DA-C19B-498B9D79D98A}"/>
              </a:ext>
            </a:extLst>
          </p:cNvPr>
          <p:cNvSpPr txBox="1"/>
          <p:nvPr/>
        </p:nvSpPr>
        <p:spPr>
          <a:xfrm>
            <a:off x="2569779" y="362606"/>
            <a:ext cx="6385036" cy="1477328"/>
          </a:xfrm>
          <a:prstGeom prst="rect">
            <a:avLst/>
          </a:prstGeom>
          <a:noFill/>
        </p:spPr>
        <p:txBody>
          <a:bodyPr wrap="square" rtlCol="0">
            <a:spAutoFit/>
          </a:bodyPr>
          <a:lstStyle/>
          <a:p>
            <a:pPr algn="ctr" rtl="0">
              <a:spcBef>
                <a:spcPts val="0"/>
              </a:spcBef>
              <a:spcAft>
                <a:spcPts val="0"/>
              </a:spcAft>
            </a:pPr>
            <a:r>
              <a:rPr lang="en-US" sz="1800" b="1" i="0" u="none" strike="noStrike" dirty="0">
                <a:solidFill>
                  <a:srgbClr val="000000"/>
                </a:solidFill>
                <a:effectLst/>
                <a:latin typeface="Times New Roman" panose="02020603050405020304" pitchFamily="18" charset="0"/>
              </a:rPr>
              <a:t>KESHAV MEMORIAL INSTITUTE OF TECHNOLOGY</a:t>
            </a:r>
            <a:endParaRPr lang="en-US" sz="1800" b="0" dirty="0">
              <a:effectLst/>
            </a:endParaRPr>
          </a:p>
          <a:p>
            <a:pPr algn="ctr" rtl="0">
              <a:spcBef>
                <a:spcPts val="0"/>
              </a:spcBef>
              <a:spcAft>
                <a:spcPts val="0"/>
              </a:spcAft>
            </a:pPr>
            <a:r>
              <a:rPr lang="en-US" sz="1800" b="1" i="0" u="none" strike="noStrike" dirty="0">
                <a:solidFill>
                  <a:srgbClr val="000000"/>
                </a:solidFill>
                <a:effectLst/>
                <a:latin typeface="Times New Roman" panose="02020603050405020304" pitchFamily="18" charset="0"/>
              </a:rPr>
              <a:t>         Accredited by NBA &amp; NAAC, Approved by AICTE, </a:t>
            </a:r>
            <a:endParaRPr lang="en-US" sz="1800" b="0" dirty="0">
              <a:effectLst/>
            </a:endParaRPr>
          </a:p>
          <a:p>
            <a:pPr algn="ctr" rtl="0">
              <a:spcBef>
                <a:spcPts val="0"/>
              </a:spcBef>
              <a:spcAft>
                <a:spcPts val="0"/>
              </a:spcAft>
            </a:pPr>
            <a:r>
              <a:rPr lang="en-US" sz="1800" b="1" i="0" u="none" strike="noStrike" dirty="0">
                <a:solidFill>
                  <a:srgbClr val="000000"/>
                </a:solidFill>
                <a:effectLst/>
                <a:latin typeface="Times New Roman" panose="02020603050405020304" pitchFamily="18" charset="0"/>
              </a:rPr>
              <a:t>Affiliated to JNTUH, Hyderabad</a:t>
            </a:r>
            <a:endParaRPr lang="en-US" sz="1800" b="0" dirty="0">
              <a:effectLst/>
            </a:endParaRPr>
          </a:p>
          <a:p>
            <a:br>
              <a:rPr lang="en-US" sz="1800" dirty="0"/>
            </a:br>
            <a:endParaRPr lang="en-IN" sz="1800" dirty="0"/>
          </a:p>
        </p:txBody>
      </p:sp>
      <p:sp>
        <p:nvSpPr>
          <p:cNvPr id="5" name="TextBox 4">
            <a:extLst>
              <a:ext uri="{FF2B5EF4-FFF2-40B4-BE49-F238E27FC236}">
                <a16:creationId xmlns:a16="http://schemas.microsoft.com/office/drawing/2014/main" id="{17F87D17-842B-C8FA-31FB-7E528E385D59}"/>
              </a:ext>
            </a:extLst>
          </p:cNvPr>
          <p:cNvSpPr txBox="1"/>
          <p:nvPr/>
        </p:nvSpPr>
        <p:spPr>
          <a:xfrm>
            <a:off x="1040524" y="1828801"/>
            <a:ext cx="10058400" cy="2492990"/>
          </a:xfrm>
          <a:prstGeom prst="rect">
            <a:avLst/>
          </a:prstGeom>
          <a:noFill/>
        </p:spPr>
        <p:txBody>
          <a:bodyPr wrap="square" rtlCol="0">
            <a:spAutoFit/>
          </a:bodyPr>
          <a:lstStyle/>
          <a:p>
            <a:pPr algn="ctr" rtl="0">
              <a:spcBef>
                <a:spcPts val="0"/>
              </a:spcBef>
              <a:spcAft>
                <a:spcPts val="0"/>
              </a:spcAft>
            </a:pPr>
            <a:r>
              <a:rPr lang="en-US" sz="1800" b="1" i="0" u="none" strike="noStrike" dirty="0">
                <a:solidFill>
                  <a:srgbClr val="000000"/>
                </a:solidFill>
                <a:effectLst/>
                <a:latin typeface="Times New Roman" panose="02020603050405020304" pitchFamily="18" charset="0"/>
              </a:rPr>
              <a:t> </a:t>
            </a:r>
            <a:r>
              <a:rPr lang="en-US" sz="2000" b="1" i="0" u="none" strike="noStrike" dirty="0">
                <a:solidFill>
                  <a:srgbClr val="000000"/>
                </a:solidFill>
                <a:effectLst/>
                <a:latin typeface="Times New Roman" panose="02020603050405020304" pitchFamily="18" charset="0"/>
              </a:rPr>
              <a:t>A Major Project Presentation on</a:t>
            </a:r>
          </a:p>
          <a:p>
            <a:pPr algn="ctr" rtl="0">
              <a:spcBef>
                <a:spcPts val="0"/>
              </a:spcBef>
              <a:spcAft>
                <a:spcPts val="0"/>
              </a:spcAft>
            </a:pPr>
            <a:endParaRPr lang="en-US" sz="2000" b="0" dirty="0">
              <a:effectLst/>
            </a:endParaRPr>
          </a:p>
          <a:p>
            <a:pPr algn="ctr" rtl="0">
              <a:spcBef>
                <a:spcPts val="0"/>
              </a:spcBef>
              <a:spcAft>
                <a:spcPts val="0"/>
              </a:spcAft>
            </a:pPr>
            <a:r>
              <a:rPr lang="en-US" sz="1800" b="1" dirty="0">
                <a:solidFill>
                  <a:srgbClr val="C9211E"/>
                </a:solidFill>
                <a:latin typeface="Times New Roman" panose="02020603050405020304" pitchFamily="18" charset="0"/>
              </a:rPr>
              <a:t>A PRACTICAL DEEP LEARNING-BASED INVENTORY MANAGEMENT SYSTEM </a:t>
            </a:r>
          </a:p>
          <a:p>
            <a:pPr algn="ctr" rtl="0">
              <a:spcBef>
                <a:spcPts val="0"/>
              </a:spcBef>
              <a:spcAft>
                <a:spcPts val="0"/>
              </a:spcAft>
            </a:pPr>
            <a:r>
              <a:rPr lang="en-US" sz="1800" b="1" dirty="0">
                <a:solidFill>
                  <a:srgbClr val="C9211E"/>
                </a:solidFill>
                <a:latin typeface="Times New Roman" panose="02020603050405020304" pitchFamily="18" charset="0"/>
              </a:rPr>
              <a:t>FOR OBJECT-DETECTION OF INVENTORY ITEMS AND STOCK COUNT</a:t>
            </a:r>
            <a:r>
              <a:rPr lang="en-US" sz="1800" b="1" i="0" u="none" strike="noStrike" dirty="0">
                <a:solidFill>
                  <a:srgbClr val="C9211E"/>
                </a:solidFill>
                <a:effectLst/>
                <a:latin typeface="Times New Roman" panose="02020603050405020304" pitchFamily="18" charset="0"/>
              </a:rPr>
              <a:t> </a:t>
            </a:r>
          </a:p>
          <a:p>
            <a:pPr algn="ctr" rtl="0">
              <a:spcBef>
                <a:spcPts val="0"/>
              </a:spcBef>
              <a:spcAft>
                <a:spcPts val="0"/>
              </a:spcAft>
            </a:pPr>
            <a:endParaRPr lang="en-US" sz="2000" b="0" dirty="0">
              <a:effectLst/>
            </a:endParaRPr>
          </a:p>
          <a:p>
            <a:pPr algn="ctr" rtl="0">
              <a:spcBef>
                <a:spcPts val="0"/>
              </a:spcBef>
              <a:spcAft>
                <a:spcPts val="0"/>
              </a:spcAft>
            </a:pPr>
            <a:r>
              <a:rPr lang="en-US" sz="2000" b="1" i="0" u="none" strike="noStrike" dirty="0">
                <a:solidFill>
                  <a:srgbClr val="000000"/>
                </a:solidFill>
                <a:effectLst/>
                <a:latin typeface="Times New Roman" panose="02020603050405020304" pitchFamily="18" charset="0"/>
              </a:rPr>
              <a:t>Guide:</a:t>
            </a:r>
            <a:r>
              <a:rPr lang="en-US" sz="2000" b="1" i="0" u="none" strike="noStrike" dirty="0">
                <a:solidFill>
                  <a:srgbClr val="C9211E"/>
                </a:solidFill>
                <a:effectLst/>
                <a:latin typeface="Times New Roman" panose="02020603050405020304" pitchFamily="18" charset="0"/>
              </a:rPr>
              <a:t> Mr. Y Singaraiah</a:t>
            </a:r>
            <a:endParaRPr lang="en-US" sz="2000" b="0" dirty="0">
              <a:effectLst/>
            </a:endParaRPr>
          </a:p>
          <a:p>
            <a:br>
              <a:rPr lang="en-US" sz="1800" dirty="0"/>
            </a:br>
            <a:endParaRPr lang="en-IN" sz="1800" dirty="0"/>
          </a:p>
        </p:txBody>
      </p:sp>
      <p:sp>
        <p:nvSpPr>
          <p:cNvPr id="6" name="TextBox 5">
            <a:extLst>
              <a:ext uri="{FF2B5EF4-FFF2-40B4-BE49-F238E27FC236}">
                <a16:creationId xmlns:a16="http://schemas.microsoft.com/office/drawing/2014/main" id="{7278BD9C-D131-4020-1D59-5E49DE96092A}"/>
              </a:ext>
            </a:extLst>
          </p:cNvPr>
          <p:cNvSpPr txBox="1"/>
          <p:nvPr/>
        </p:nvSpPr>
        <p:spPr>
          <a:xfrm>
            <a:off x="2375285" y="4277350"/>
            <a:ext cx="6774024" cy="369332"/>
          </a:xfrm>
          <a:prstGeom prst="rect">
            <a:avLst/>
          </a:prstGeom>
          <a:noFill/>
        </p:spPr>
        <p:txBody>
          <a:bodyPr wrap="square" rtlCol="0">
            <a:spAutoFit/>
          </a:bodyPr>
          <a:lstStyle/>
          <a:p>
            <a:pPr algn="ctr" rtl="0">
              <a:spcBef>
                <a:spcPts val="0"/>
              </a:spcBef>
              <a:spcAft>
                <a:spcPts val="0"/>
              </a:spcAft>
            </a:pPr>
            <a:r>
              <a:rPr lang="en-IN" sz="1800" b="1" i="0" u="none" strike="noStrike" dirty="0">
                <a:solidFill>
                  <a:srgbClr val="000000"/>
                </a:solidFill>
                <a:effectLst/>
                <a:latin typeface="Times New Roman" panose="02020603050405020304" pitchFamily="18" charset="0"/>
              </a:rPr>
              <a:t>Submitted By:</a:t>
            </a:r>
            <a:endParaRPr lang="en-IN" b="0" dirty="0">
              <a:effectLst/>
            </a:endParaRPr>
          </a:p>
        </p:txBody>
      </p:sp>
      <p:graphicFrame>
        <p:nvGraphicFramePr>
          <p:cNvPr id="8" name="Table 7">
            <a:extLst>
              <a:ext uri="{FF2B5EF4-FFF2-40B4-BE49-F238E27FC236}">
                <a16:creationId xmlns:a16="http://schemas.microsoft.com/office/drawing/2014/main" id="{DA59F11B-B575-AF97-ED66-D293EA604E8A}"/>
              </a:ext>
            </a:extLst>
          </p:cNvPr>
          <p:cNvGraphicFramePr>
            <a:graphicFrameLocks noGrp="1"/>
          </p:cNvGraphicFramePr>
          <p:nvPr>
            <p:extLst>
              <p:ext uri="{D42A27DB-BD31-4B8C-83A1-F6EECF244321}">
                <p14:modId xmlns:p14="http://schemas.microsoft.com/office/powerpoint/2010/main" val="3663468098"/>
              </p:ext>
            </p:extLst>
          </p:nvPr>
        </p:nvGraphicFramePr>
        <p:xfrm>
          <a:off x="3652129" y="4706879"/>
          <a:ext cx="5691674" cy="1483360"/>
        </p:xfrm>
        <a:graphic>
          <a:graphicData uri="http://schemas.openxmlformats.org/drawingml/2006/table">
            <a:tbl>
              <a:tblPr firstRow="1" bandRow="1">
                <a:tableStyleId>{D7AC3CCA-C797-4891-BE02-D94E43425B78}</a:tableStyleId>
              </a:tblPr>
              <a:tblGrid>
                <a:gridCol w="2845837">
                  <a:extLst>
                    <a:ext uri="{9D8B030D-6E8A-4147-A177-3AD203B41FA5}">
                      <a16:colId xmlns:a16="http://schemas.microsoft.com/office/drawing/2014/main" val="1956293055"/>
                    </a:ext>
                  </a:extLst>
                </a:gridCol>
                <a:gridCol w="2845837">
                  <a:extLst>
                    <a:ext uri="{9D8B030D-6E8A-4147-A177-3AD203B41FA5}">
                      <a16:colId xmlns:a16="http://schemas.microsoft.com/office/drawing/2014/main" val="1204278459"/>
                    </a:ext>
                  </a:extLst>
                </a:gridCol>
              </a:tblGrid>
              <a:tr h="370840">
                <a:tc>
                  <a:txBody>
                    <a:bodyPr/>
                    <a:lstStyle/>
                    <a:p>
                      <a:pPr rtl="0">
                        <a:spcBef>
                          <a:spcPts val="0"/>
                        </a:spcBef>
                        <a:spcAft>
                          <a:spcPts val="0"/>
                        </a:spcAft>
                      </a:pPr>
                      <a:r>
                        <a:rPr lang="en-IN" sz="1800" b="1" i="0" u="none" strike="noStrike" dirty="0">
                          <a:solidFill>
                            <a:srgbClr val="C9211E"/>
                          </a:solidFill>
                          <a:effectLst/>
                          <a:latin typeface="Times New Roman" panose="02020603050405020304" pitchFamily="18" charset="0"/>
                        </a:rPr>
                        <a:t>M Dharani</a:t>
                      </a:r>
                      <a:endParaRPr lang="en-IN" sz="1800" b="0" dirty="0">
                        <a:effectLs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IN" sz="1800" b="1" i="0" u="none" strike="noStrike" dirty="0">
                          <a:solidFill>
                            <a:srgbClr val="C9211E"/>
                          </a:solidFill>
                          <a:effectLst/>
                          <a:latin typeface="Times New Roman" panose="02020603050405020304" pitchFamily="18" charset="0"/>
                        </a:rPr>
                        <a:t>20BD1A6686</a:t>
                      </a:r>
                      <a:endParaRPr lang="en-IN"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9952209"/>
                  </a:ext>
                </a:extLst>
              </a:tr>
              <a:tr h="370840">
                <a:tc>
                  <a:txBody>
                    <a:bodyPr/>
                    <a:lstStyle/>
                    <a:p>
                      <a:r>
                        <a:rPr lang="en-IN" sz="1800" b="1" i="0" u="none" strike="noStrike" dirty="0">
                          <a:solidFill>
                            <a:srgbClr val="C9211E"/>
                          </a:solidFill>
                          <a:effectLst/>
                          <a:latin typeface="Times New Roman" panose="02020603050405020304" pitchFamily="18" charset="0"/>
                        </a:rPr>
                        <a:t>B Pranitha               </a:t>
                      </a:r>
                      <a:endParaRPr lang="en-IN"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IN" sz="1800" b="1" i="0" u="none" strike="noStrike" dirty="0">
                          <a:solidFill>
                            <a:srgbClr val="C9211E"/>
                          </a:solidFill>
                          <a:effectLst/>
                          <a:latin typeface="Times New Roman" panose="02020603050405020304" pitchFamily="18" charset="0"/>
                        </a:rPr>
                        <a:t>20BD1A6665</a:t>
                      </a:r>
                      <a:endParaRPr lang="en-IN"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5437121"/>
                  </a:ext>
                </a:extLst>
              </a:tr>
              <a:tr h="370840">
                <a:tc>
                  <a:txBody>
                    <a:bodyPr/>
                    <a:lstStyle/>
                    <a:p>
                      <a:r>
                        <a:rPr lang="en-IN" sz="1800" b="1" i="0" u="none" strike="noStrike" dirty="0">
                          <a:solidFill>
                            <a:srgbClr val="C9211E"/>
                          </a:solidFill>
                          <a:effectLst/>
                          <a:latin typeface="Times New Roman" panose="02020603050405020304" pitchFamily="18" charset="0"/>
                        </a:rPr>
                        <a:t> K </a:t>
                      </a:r>
                      <a:r>
                        <a:rPr lang="en-IN" sz="1800" b="1" i="0" u="none" strike="noStrike" dirty="0" err="1">
                          <a:solidFill>
                            <a:srgbClr val="C9211E"/>
                          </a:solidFill>
                          <a:effectLst/>
                          <a:latin typeface="Times New Roman" panose="02020603050405020304" pitchFamily="18" charset="0"/>
                        </a:rPr>
                        <a:t>Sainidhi</a:t>
                      </a:r>
                      <a:endParaRPr lang="en-IN"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IN" sz="1800" b="1" i="0" u="none" strike="noStrike" dirty="0">
                          <a:solidFill>
                            <a:srgbClr val="C9211E"/>
                          </a:solidFill>
                          <a:effectLst/>
                          <a:latin typeface="Times New Roman" panose="02020603050405020304" pitchFamily="18" charset="0"/>
                        </a:rPr>
                        <a:t>20BD1A66A7</a:t>
                      </a:r>
                      <a:endParaRPr lang="en-IN"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77309898"/>
                  </a:ext>
                </a:extLst>
              </a:tr>
              <a:tr h="370840">
                <a:tc>
                  <a:txBody>
                    <a:bodyPr/>
                    <a:lstStyle/>
                    <a:p>
                      <a:r>
                        <a:rPr lang="en-IN" sz="1800" b="1" i="0" u="none" strike="noStrike" dirty="0">
                          <a:solidFill>
                            <a:srgbClr val="C9211E"/>
                          </a:solidFill>
                          <a:effectLst/>
                          <a:latin typeface="Times New Roman" panose="02020603050405020304" pitchFamily="18" charset="0"/>
                        </a:rPr>
                        <a:t>Y Shriya Sravani            </a:t>
                      </a:r>
                      <a:endParaRPr lang="en-IN"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IN" sz="1800" b="1" i="0" u="none" strike="noStrike" dirty="0">
                          <a:solidFill>
                            <a:srgbClr val="C9211E"/>
                          </a:solidFill>
                          <a:effectLst/>
                          <a:latin typeface="Times New Roman" panose="02020603050405020304" pitchFamily="18" charset="0"/>
                        </a:rPr>
                        <a:t>20BD1A66C0</a:t>
                      </a:r>
                      <a:endParaRPr lang="en-IN"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9285101"/>
                  </a:ext>
                </a:extLst>
              </a:tr>
            </a:tbl>
          </a:graphicData>
        </a:graphic>
      </p:graphicFrame>
    </p:spTree>
    <p:extLst>
      <p:ext uri="{BB962C8B-B14F-4D97-AF65-F5344CB8AC3E}">
        <p14:creationId xmlns:p14="http://schemas.microsoft.com/office/powerpoint/2010/main" val="1245826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6bff552950_1_10"/>
          <p:cNvSpPr txBox="1"/>
          <p:nvPr/>
        </p:nvSpPr>
        <p:spPr>
          <a:xfrm>
            <a:off x="951722" y="135000"/>
            <a:ext cx="10371928" cy="6786443"/>
          </a:xfrm>
          <a:prstGeom prst="rect">
            <a:avLst/>
          </a:prstGeom>
          <a:noFill/>
          <a:ln>
            <a:noFill/>
          </a:ln>
        </p:spPr>
        <p:txBody>
          <a:bodyPr spcFirstLastPara="1" wrap="square" lIns="91425" tIns="91425" rIns="91425" bIns="91425" anchor="t" anchorCtr="0">
            <a:spAutoFit/>
          </a:bodyPr>
          <a:lstStyle/>
          <a:p>
            <a:pPr marL="457200" lvl="0" indent="-393700" algn="just" rtl="0">
              <a:lnSpc>
                <a:spcPct val="150000"/>
              </a:lnSpc>
              <a:spcBef>
                <a:spcPts val="0"/>
              </a:spcBef>
              <a:spcAft>
                <a:spcPts val="0"/>
              </a:spcAft>
              <a:buClr>
                <a:schemeClr val="dk1"/>
              </a:buClr>
              <a:buSzPts val="2600"/>
              <a:buFont typeface="Times New Roman"/>
              <a:buChar char="●"/>
            </a:pPr>
            <a:r>
              <a:rPr lang="en-US" sz="2600" b="1" dirty="0">
                <a:solidFill>
                  <a:schemeClr val="dk1"/>
                </a:solidFill>
                <a:highlight>
                  <a:schemeClr val="lt1"/>
                </a:highlight>
                <a:latin typeface="Times New Roman"/>
                <a:ea typeface="Times New Roman"/>
                <a:cs typeface="Times New Roman"/>
                <a:sym typeface="Times New Roman"/>
              </a:rPr>
              <a:t>Dataset Annotation-</a:t>
            </a:r>
            <a:r>
              <a:rPr lang="en-US" sz="2600" dirty="0">
                <a:solidFill>
                  <a:schemeClr val="dk1"/>
                </a:solidFill>
                <a:highlight>
                  <a:schemeClr val="lt1"/>
                </a:highlight>
                <a:latin typeface="Times New Roman"/>
                <a:ea typeface="Times New Roman"/>
                <a:cs typeface="Times New Roman"/>
                <a:sym typeface="Times New Roman"/>
              </a:rPr>
              <a:t>Annotate the dataset with bounding boxes around each inventory item to indicate their positions within the images using </a:t>
            </a:r>
            <a:r>
              <a:rPr lang="en-US" sz="2600" dirty="0" err="1">
                <a:solidFill>
                  <a:schemeClr val="dk1"/>
                </a:solidFill>
                <a:highlight>
                  <a:schemeClr val="lt1"/>
                </a:highlight>
                <a:latin typeface="Times New Roman"/>
                <a:ea typeface="Times New Roman"/>
                <a:cs typeface="Times New Roman"/>
                <a:sym typeface="Times New Roman"/>
              </a:rPr>
              <a:t>Roboflow</a:t>
            </a:r>
            <a:r>
              <a:rPr lang="en-US" sz="2600" dirty="0">
                <a:solidFill>
                  <a:schemeClr val="dk1"/>
                </a:solidFill>
                <a:highlight>
                  <a:schemeClr val="lt1"/>
                </a:highlight>
                <a:latin typeface="Times New Roman"/>
                <a:ea typeface="Times New Roman"/>
                <a:cs typeface="Times New Roman"/>
                <a:sym typeface="Times New Roman"/>
              </a:rPr>
              <a:t>.</a:t>
            </a:r>
            <a:endParaRPr sz="2600" dirty="0">
              <a:solidFill>
                <a:schemeClr val="dk1"/>
              </a:solidFill>
              <a:highlight>
                <a:schemeClr val="lt1"/>
              </a:highlight>
              <a:latin typeface="Times New Roman"/>
              <a:ea typeface="Times New Roman"/>
              <a:cs typeface="Times New Roman"/>
              <a:sym typeface="Times New Roman"/>
            </a:endParaRPr>
          </a:p>
          <a:p>
            <a:pPr marL="457200" lvl="0" indent="-393700" algn="just" rtl="0">
              <a:lnSpc>
                <a:spcPct val="150000"/>
              </a:lnSpc>
              <a:spcBef>
                <a:spcPts val="0"/>
              </a:spcBef>
              <a:spcAft>
                <a:spcPts val="0"/>
              </a:spcAft>
              <a:buClr>
                <a:schemeClr val="dk1"/>
              </a:buClr>
              <a:buSzPts val="2600"/>
              <a:buFont typeface="Times New Roman"/>
              <a:buChar char="●"/>
            </a:pPr>
            <a:r>
              <a:rPr lang="en-US" sz="2600" b="1" dirty="0">
                <a:solidFill>
                  <a:schemeClr val="dk1"/>
                </a:solidFill>
                <a:highlight>
                  <a:schemeClr val="lt1"/>
                </a:highlight>
                <a:latin typeface="Times New Roman"/>
                <a:ea typeface="Times New Roman"/>
                <a:cs typeface="Times New Roman"/>
                <a:sym typeface="Times New Roman"/>
              </a:rPr>
              <a:t>Resize-</a:t>
            </a:r>
            <a:r>
              <a:rPr lang="en-US" sz="2600" dirty="0">
                <a:solidFill>
                  <a:schemeClr val="dk1"/>
                </a:solidFill>
                <a:highlight>
                  <a:schemeClr val="lt1"/>
                </a:highlight>
                <a:latin typeface="Times New Roman"/>
                <a:ea typeface="Times New Roman"/>
                <a:cs typeface="Times New Roman"/>
                <a:sym typeface="Times New Roman"/>
              </a:rPr>
              <a:t>Adjust image dimensions to a desired size, such as resizing all images to 640x640 pixels.</a:t>
            </a:r>
            <a:endParaRPr sz="2600" dirty="0">
              <a:solidFill>
                <a:schemeClr val="dk1"/>
              </a:solidFill>
              <a:highlight>
                <a:schemeClr val="lt1"/>
              </a:highlight>
              <a:latin typeface="Times New Roman"/>
              <a:ea typeface="Times New Roman"/>
              <a:cs typeface="Times New Roman"/>
              <a:sym typeface="Times New Roman"/>
            </a:endParaRPr>
          </a:p>
          <a:p>
            <a:pPr marL="457200" lvl="0" indent="-393700" algn="just" rtl="0">
              <a:lnSpc>
                <a:spcPct val="150000"/>
              </a:lnSpc>
              <a:spcBef>
                <a:spcPts val="0"/>
              </a:spcBef>
              <a:spcAft>
                <a:spcPts val="0"/>
              </a:spcAft>
              <a:buClr>
                <a:schemeClr val="dk1"/>
              </a:buClr>
              <a:buSzPts val="2600"/>
              <a:buFont typeface="Times New Roman"/>
              <a:buChar char="●"/>
            </a:pPr>
            <a:r>
              <a:rPr lang="en-US" sz="2600" b="1" dirty="0">
                <a:solidFill>
                  <a:schemeClr val="dk1"/>
                </a:solidFill>
                <a:highlight>
                  <a:schemeClr val="lt1"/>
                </a:highlight>
                <a:latin typeface="Times New Roman"/>
                <a:ea typeface="Times New Roman"/>
                <a:cs typeface="Times New Roman"/>
                <a:sym typeface="Times New Roman"/>
              </a:rPr>
              <a:t>Auto-Orient-</a:t>
            </a:r>
            <a:r>
              <a:rPr lang="en-US" sz="2600" dirty="0">
                <a:solidFill>
                  <a:schemeClr val="dk1"/>
                </a:solidFill>
                <a:highlight>
                  <a:schemeClr val="lt1"/>
                </a:highlight>
                <a:latin typeface="Times New Roman"/>
                <a:ea typeface="Times New Roman"/>
                <a:cs typeface="Times New Roman"/>
                <a:sym typeface="Times New Roman"/>
              </a:rPr>
              <a:t>Automatically adjust image orientation to a standard orientation, ensuring consistency across the dataset.</a:t>
            </a:r>
            <a:endParaRPr sz="2600" dirty="0">
              <a:solidFill>
                <a:schemeClr val="dk1"/>
              </a:solidFill>
              <a:highlight>
                <a:schemeClr val="lt1"/>
              </a:highlight>
              <a:latin typeface="Times New Roman"/>
              <a:ea typeface="Times New Roman"/>
              <a:cs typeface="Times New Roman"/>
              <a:sym typeface="Times New Roman"/>
            </a:endParaRPr>
          </a:p>
          <a:p>
            <a:pPr marL="457200" lvl="0" indent="-393700" algn="just" rtl="0">
              <a:lnSpc>
                <a:spcPct val="150000"/>
              </a:lnSpc>
              <a:spcBef>
                <a:spcPts val="0"/>
              </a:spcBef>
              <a:spcAft>
                <a:spcPts val="0"/>
              </a:spcAft>
              <a:buClr>
                <a:schemeClr val="dk1"/>
              </a:buClr>
              <a:buSzPts val="2600"/>
              <a:buFont typeface="Times New Roman"/>
              <a:buChar char="●"/>
            </a:pPr>
            <a:r>
              <a:rPr lang="en-US" sz="2600" b="1" dirty="0">
                <a:solidFill>
                  <a:schemeClr val="dk1"/>
                </a:solidFill>
                <a:highlight>
                  <a:schemeClr val="lt1"/>
                </a:highlight>
                <a:latin typeface="Times New Roman"/>
                <a:ea typeface="Times New Roman"/>
                <a:cs typeface="Times New Roman"/>
                <a:sym typeface="Times New Roman"/>
              </a:rPr>
              <a:t>Data Augmentation-</a:t>
            </a:r>
            <a:r>
              <a:rPr lang="en-US" sz="2600" dirty="0">
                <a:solidFill>
                  <a:schemeClr val="dk1"/>
                </a:solidFill>
                <a:highlight>
                  <a:schemeClr val="lt1"/>
                </a:highlight>
                <a:latin typeface="Times New Roman"/>
                <a:ea typeface="Times New Roman"/>
                <a:cs typeface="Times New Roman"/>
                <a:sym typeface="Times New Roman"/>
              </a:rPr>
              <a:t>Expand the dataset using data augmentation techniques such as rotation, scaling, flipping, cropping, and adding noise. Augmenting the dataset increases its diversity and robustness, improving the model's ability to generalize to unseen data.</a:t>
            </a:r>
            <a:endParaRPr sz="2600" dirty="0">
              <a:solidFill>
                <a:srgbClr val="0F0F0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g26bff552950_1_20"/>
          <p:cNvSpPr txBox="1"/>
          <p:nvPr/>
        </p:nvSpPr>
        <p:spPr>
          <a:xfrm>
            <a:off x="517871" y="1063690"/>
            <a:ext cx="3926700" cy="7078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u="sng" dirty="0">
                <a:solidFill>
                  <a:schemeClr val="dk1"/>
                </a:solidFill>
                <a:latin typeface="Times New Roman"/>
                <a:ea typeface="Times New Roman"/>
                <a:cs typeface="Times New Roman"/>
                <a:sym typeface="Times New Roman"/>
              </a:rPr>
              <a:t>Workflow Diagram</a:t>
            </a:r>
            <a:endParaRPr sz="2600" b="1" u="sng"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3424507F-7103-10ED-0B20-F19AEBDB84D7}"/>
              </a:ext>
            </a:extLst>
          </p:cNvPr>
          <p:cNvPicPr>
            <a:picLocks noChangeAspect="1"/>
          </p:cNvPicPr>
          <p:nvPr/>
        </p:nvPicPr>
        <p:blipFill rotWithShape="1">
          <a:blip r:embed="rId3">
            <a:extLst>
              <a:ext uri="{28A0092B-C50C-407E-A947-70E740481C1C}">
                <a14:useLocalDpi xmlns:a14="http://schemas.microsoft.com/office/drawing/2010/main" val="0"/>
              </a:ext>
            </a:extLst>
          </a:blip>
          <a:srcRect t="2321" r="2579"/>
          <a:stretch/>
        </p:blipFill>
        <p:spPr bwMode="auto">
          <a:xfrm>
            <a:off x="4743150" y="1063690"/>
            <a:ext cx="5595236" cy="5564646"/>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EB123FF-395C-7360-3681-A053380F6A05}"/>
              </a:ext>
            </a:extLst>
          </p:cNvPr>
          <p:cNvSpPr txBox="1"/>
          <p:nvPr/>
        </p:nvSpPr>
        <p:spPr>
          <a:xfrm>
            <a:off x="1788300" y="43052"/>
            <a:ext cx="6555599" cy="707886"/>
          </a:xfrm>
          <a:prstGeom prst="rect">
            <a:avLst/>
          </a:prstGeom>
          <a:noFill/>
        </p:spPr>
        <p:txBody>
          <a:bodyPr wrap="square">
            <a:spAutoFit/>
          </a:bodyPr>
          <a:lstStyle/>
          <a:p>
            <a:pPr marL="0" lvl="0" indent="0" algn="ctr" rtl="0">
              <a:spcBef>
                <a:spcPts val="0"/>
              </a:spcBef>
              <a:spcAft>
                <a:spcPts val="0"/>
              </a:spcAft>
              <a:buNone/>
            </a:pPr>
            <a:r>
              <a:rPr lang="en-US" sz="4000" b="1" u="sng" dirty="0">
                <a:solidFill>
                  <a:schemeClr val="dk1"/>
                </a:solidFill>
                <a:latin typeface="Times New Roman"/>
                <a:ea typeface="Times New Roman"/>
                <a:cs typeface="Times New Roman"/>
                <a:sym typeface="Times New Roman"/>
              </a:rPr>
              <a:t>System Design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6bff552950_1_381"/>
          <p:cNvSpPr/>
          <p:nvPr/>
        </p:nvSpPr>
        <p:spPr>
          <a:xfrm>
            <a:off x="182975" y="2280450"/>
            <a:ext cx="1437300" cy="751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USER</a:t>
            </a:r>
            <a:endParaRPr/>
          </a:p>
        </p:txBody>
      </p:sp>
      <p:sp>
        <p:nvSpPr>
          <p:cNvPr id="258" name="Google Shape;258;g26bff552950_1_381"/>
          <p:cNvSpPr/>
          <p:nvPr/>
        </p:nvSpPr>
        <p:spPr>
          <a:xfrm>
            <a:off x="2021575" y="250950"/>
            <a:ext cx="1826100" cy="751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SELECT DATE</a:t>
            </a:r>
            <a:endParaRPr/>
          </a:p>
        </p:txBody>
      </p:sp>
      <p:sp>
        <p:nvSpPr>
          <p:cNvPr id="259" name="Google Shape;259;g26bff552950_1_381"/>
          <p:cNvSpPr/>
          <p:nvPr/>
        </p:nvSpPr>
        <p:spPr>
          <a:xfrm>
            <a:off x="1966175" y="2280450"/>
            <a:ext cx="1826100" cy="751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SELECT CATEGORY</a:t>
            </a:r>
            <a:endParaRPr/>
          </a:p>
        </p:txBody>
      </p:sp>
      <p:sp>
        <p:nvSpPr>
          <p:cNvPr id="260" name="Google Shape;260;g26bff552950_1_381"/>
          <p:cNvSpPr/>
          <p:nvPr/>
        </p:nvSpPr>
        <p:spPr>
          <a:xfrm>
            <a:off x="2021475" y="4121850"/>
            <a:ext cx="1631700" cy="751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SELECT SOURCE</a:t>
            </a:r>
            <a:endParaRPr/>
          </a:p>
        </p:txBody>
      </p:sp>
      <p:cxnSp>
        <p:nvCxnSpPr>
          <p:cNvPr id="261" name="Google Shape;261;g26bff552950_1_381"/>
          <p:cNvCxnSpPr>
            <a:stCxn id="257" idx="5"/>
            <a:endCxn id="260" idx="2"/>
          </p:cNvCxnSpPr>
          <p:nvPr/>
        </p:nvCxnSpPr>
        <p:spPr>
          <a:xfrm>
            <a:off x="1409787" y="2921895"/>
            <a:ext cx="611700" cy="157560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g26bff552950_1_381"/>
          <p:cNvCxnSpPr>
            <a:stCxn id="257" idx="7"/>
            <a:endCxn id="258" idx="2"/>
          </p:cNvCxnSpPr>
          <p:nvPr/>
        </p:nvCxnSpPr>
        <p:spPr>
          <a:xfrm rot="10800000" flipH="1">
            <a:off x="1409787" y="626805"/>
            <a:ext cx="611700" cy="1763700"/>
          </a:xfrm>
          <a:prstGeom prst="straightConnector1">
            <a:avLst/>
          </a:prstGeom>
          <a:noFill/>
          <a:ln w="9525" cap="flat" cmpd="sng">
            <a:solidFill>
              <a:schemeClr val="dk2"/>
            </a:solidFill>
            <a:prstDash val="solid"/>
            <a:round/>
            <a:headEnd type="none" w="med" len="med"/>
            <a:tailEnd type="triangle" w="med" len="med"/>
          </a:ln>
        </p:spPr>
      </p:cxnSp>
      <p:cxnSp>
        <p:nvCxnSpPr>
          <p:cNvPr id="263" name="Google Shape;263;g26bff552950_1_381"/>
          <p:cNvCxnSpPr>
            <a:stCxn id="257" idx="6"/>
            <a:endCxn id="259" idx="2"/>
          </p:cNvCxnSpPr>
          <p:nvPr/>
        </p:nvCxnSpPr>
        <p:spPr>
          <a:xfrm>
            <a:off x="1620275" y="2656200"/>
            <a:ext cx="345900" cy="0"/>
          </a:xfrm>
          <a:prstGeom prst="straightConnector1">
            <a:avLst/>
          </a:prstGeom>
          <a:noFill/>
          <a:ln w="9525" cap="flat" cmpd="sng">
            <a:solidFill>
              <a:schemeClr val="dk2"/>
            </a:solidFill>
            <a:prstDash val="solid"/>
            <a:round/>
            <a:headEnd type="none" w="med" len="med"/>
            <a:tailEnd type="triangle" w="med" len="med"/>
          </a:ln>
        </p:spPr>
      </p:cxnSp>
      <p:sp>
        <p:nvSpPr>
          <p:cNvPr id="264" name="Google Shape;264;g26bff552950_1_381"/>
          <p:cNvSpPr/>
          <p:nvPr/>
        </p:nvSpPr>
        <p:spPr>
          <a:xfrm>
            <a:off x="4168150" y="53500"/>
            <a:ext cx="1548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NOODLES</a:t>
            </a:r>
            <a:endParaRPr/>
          </a:p>
        </p:txBody>
      </p:sp>
      <p:sp>
        <p:nvSpPr>
          <p:cNvPr id="265" name="Google Shape;265;g26bff552950_1_381"/>
          <p:cNvSpPr/>
          <p:nvPr/>
        </p:nvSpPr>
        <p:spPr>
          <a:xfrm>
            <a:off x="4168150" y="611288"/>
            <a:ext cx="1548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SHAMPOO</a:t>
            </a:r>
            <a:endParaRPr sz="1300"/>
          </a:p>
        </p:txBody>
      </p:sp>
      <p:sp>
        <p:nvSpPr>
          <p:cNvPr id="266" name="Google Shape;266;g26bff552950_1_381"/>
          <p:cNvSpPr/>
          <p:nvPr/>
        </p:nvSpPr>
        <p:spPr>
          <a:xfrm>
            <a:off x="4223650" y="1179850"/>
            <a:ext cx="1437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900">
                <a:solidFill>
                  <a:schemeClr val="dk1"/>
                </a:solidFill>
              </a:rPr>
              <a:t> </a:t>
            </a:r>
            <a:r>
              <a:rPr lang="en-US" sz="1500">
                <a:solidFill>
                  <a:schemeClr val="dk1"/>
                </a:solidFill>
              </a:rPr>
              <a:t>LAYS</a:t>
            </a:r>
            <a:endParaRPr sz="1500">
              <a:solidFill>
                <a:schemeClr val="dk1"/>
              </a:solidFill>
            </a:endParaRPr>
          </a:p>
        </p:txBody>
      </p:sp>
      <p:sp>
        <p:nvSpPr>
          <p:cNvPr id="267" name="Google Shape;267;g26bff552950_1_381"/>
          <p:cNvSpPr/>
          <p:nvPr/>
        </p:nvSpPr>
        <p:spPr>
          <a:xfrm>
            <a:off x="4223650" y="1748388"/>
            <a:ext cx="1437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t> DRINKS</a:t>
            </a:r>
            <a:endParaRPr sz="1500"/>
          </a:p>
        </p:txBody>
      </p:sp>
      <p:sp>
        <p:nvSpPr>
          <p:cNvPr id="268" name="Google Shape;268;g26bff552950_1_381"/>
          <p:cNvSpPr/>
          <p:nvPr/>
        </p:nvSpPr>
        <p:spPr>
          <a:xfrm>
            <a:off x="4223650" y="2284638"/>
            <a:ext cx="1437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t> BISCUIT</a:t>
            </a:r>
            <a:endParaRPr sz="1500"/>
          </a:p>
        </p:txBody>
      </p:sp>
      <p:sp>
        <p:nvSpPr>
          <p:cNvPr id="269" name="Google Shape;269;g26bff552950_1_381"/>
          <p:cNvSpPr txBox="1"/>
          <p:nvPr/>
        </p:nvSpPr>
        <p:spPr>
          <a:xfrm>
            <a:off x="6875425" y="528955"/>
            <a:ext cx="44451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b="1" u="sng" dirty="0">
                <a:solidFill>
                  <a:schemeClr val="dk1"/>
                </a:solidFill>
                <a:latin typeface="Times New Roman"/>
                <a:ea typeface="Times New Roman"/>
                <a:cs typeface="Times New Roman"/>
                <a:sym typeface="Times New Roman"/>
              </a:rPr>
              <a:t>Use Case Diagram</a:t>
            </a:r>
          </a:p>
        </p:txBody>
      </p:sp>
      <p:cxnSp>
        <p:nvCxnSpPr>
          <p:cNvPr id="270" name="Google Shape;270;g26bff552950_1_381"/>
          <p:cNvCxnSpPr>
            <a:stCxn id="259" idx="6"/>
            <a:endCxn id="264" idx="2"/>
          </p:cNvCxnSpPr>
          <p:nvPr/>
        </p:nvCxnSpPr>
        <p:spPr>
          <a:xfrm rot="10800000" flipH="1">
            <a:off x="3792275" y="316800"/>
            <a:ext cx="375900" cy="2339400"/>
          </a:xfrm>
          <a:prstGeom prst="straightConnector1">
            <a:avLst/>
          </a:prstGeom>
          <a:noFill/>
          <a:ln w="9525" cap="flat" cmpd="sng">
            <a:solidFill>
              <a:schemeClr val="dk2"/>
            </a:solidFill>
            <a:prstDash val="solid"/>
            <a:round/>
            <a:headEnd type="none" w="med" len="med"/>
            <a:tailEnd type="triangle" w="med" len="med"/>
          </a:ln>
        </p:spPr>
      </p:cxnSp>
      <p:sp>
        <p:nvSpPr>
          <p:cNvPr id="271" name="Google Shape;271;g26bff552950_1_381"/>
          <p:cNvSpPr/>
          <p:nvPr/>
        </p:nvSpPr>
        <p:spPr>
          <a:xfrm>
            <a:off x="4138175" y="3248875"/>
            <a:ext cx="1437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t>   DATA</a:t>
            </a:r>
            <a:endParaRPr sz="1500"/>
          </a:p>
        </p:txBody>
      </p:sp>
      <p:sp>
        <p:nvSpPr>
          <p:cNvPr id="272" name="Google Shape;272;g26bff552950_1_381"/>
          <p:cNvSpPr/>
          <p:nvPr/>
        </p:nvSpPr>
        <p:spPr>
          <a:xfrm>
            <a:off x="4138175" y="3808463"/>
            <a:ext cx="1437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t>  IMAGE</a:t>
            </a:r>
            <a:endParaRPr sz="1500"/>
          </a:p>
        </p:txBody>
      </p:sp>
      <p:sp>
        <p:nvSpPr>
          <p:cNvPr id="273" name="Google Shape;273;g26bff552950_1_381"/>
          <p:cNvSpPr/>
          <p:nvPr/>
        </p:nvSpPr>
        <p:spPr>
          <a:xfrm>
            <a:off x="4138175" y="4368050"/>
            <a:ext cx="1437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t>  VIDEO</a:t>
            </a:r>
            <a:endParaRPr sz="1500"/>
          </a:p>
        </p:txBody>
      </p:sp>
      <p:sp>
        <p:nvSpPr>
          <p:cNvPr id="274" name="Google Shape;274;g26bff552950_1_381"/>
          <p:cNvSpPr/>
          <p:nvPr/>
        </p:nvSpPr>
        <p:spPr>
          <a:xfrm>
            <a:off x="4138175" y="4927613"/>
            <a:ext cx="1437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WEBCAM</a:t>
            </a:r>
            <a:endParaRPr/>
          </a:p>
        </p:txBody>
      </p:sp>
      <p:cxnSp>
        <p:nvCxnSpPr>
          <p:cNvPr id="275" name="Google Shape;275;g26bff552950_1_381"/>
          <p:cNvCxnSpPr>
            <a:stCxn id="259" idx="6"/>
            <a:endCxn id="267" idx="2"/>
          </p:cNvCxnSpPr>
          <p:nvPr/>
        </p:nvCxnSpPr>
        <p:spPr>
          <a:xfrm rot="10800000" flipH="1">
            <a:off x="3792275" y="2011500"/>
            <a:ext cx="431400" cy="64470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g26bff552950_1_381"/>
          <p:cNvCxnSpPr>
            <a:stCxn id="259" idx="6"/>
            <a:endCxn id="268" idx="2"/>
          </p:cNvCxnSpPr>
          <p:nvPr/>
        </p:nvCxnSpPr>
        <p:spPr>
          <a:xfrm rot="10800000" flipH="1">
            <a:off x="3792275" y="2547900"/>
            <a:ext cx="431400" cy="108300"/>
          </a:xfrm>
          <a:prstGeom prst="straightConnector1">
            <a:avLst/>
          </a:prstGeom>
          <a:noFill/>
          <a:ln w="9525" cap="flat" cmpd="sng">
            <a:solidFill>
              <a:schemeClr val="dk2"/>
            </a:solidFill>
            <a:prstDash val="solid"/>
            <a:round/>
            <a:headEnd type="none" w="med" len="med"/>
            <a:tailEnd type="triangle" w="med" len="med"/>
          </a:ln>
        </p:spPr>
      </p:cxnSp>
      <p:sp>
        <p:nvSpPr>
          <p:cNvPr id="277" name="Google Shape;277;g26bff552950_1_381"/>
          <p:cNvSpPr/>
          <p:nvPr/>
        </p:nvSpPr>
        <p:spPr>
          <a:xfrm>
            <a:off x="4138175" y="5487200"/>
            <a:ext cx="1437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t>   RTSP</a:t>
            </a:r>
            <a:endParaRPr sz="1500"/>
          </a:p>
        </p:txBody>
      </p:sp>
      <p:sp>
        <p:nvSpPr>
          <p:cNvPr id="278" name="Google Shape;278;g26bff552950_1_381"/>
          <p:cNvSpPr/>
          <p:nvPr/>
        </p:nvSpPr>
        <p:spPr>
          <a:xfrm>
            <a:off x="4138175" y="6046775"/>
            <a:ext cx="1437300" cy="526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YOUTUBE</a:t>
            </a:r>
            <a:endParaRPr sz="1300"/>
          </a:p>
        </p:txBody>
      </p:sp>
      <p:cxnSp>
        <p:nvCxnSpPr>
          <p:cNvPr id="279" name="Google Shape;279;g26bff552950_1_381"/>
          <p:cNvCxnSpPr>
            <a:stCxn id="260" idx="6"/>
            <a:endCxn id="271" idx="2"/>
          </p:cNvCxnSpPr>
          <p:nvPr/>
        </p:nvCxnSpPr>
        <p:spPr>
          <a:xfrm rot="10800000" flipH="1">
            <a:off x="3653175" y="3512100"/>
            <a:ext cx="485100" cy="985500"/>
          </a:xfrm>
          <a:prstGeom prst="straightConnector1">
            <a:avLst/>
          </a:prstGeom>
          <a:noFill/>
          <a:ln w="9525" cap="flat" cmpd="sng">
            <a:solidFill>
              <a:schemeClr val="dk2"/>
            </a:solidFill>
            <a:prstDash val="solid"/>
            <a:round/>
            <a:headEnd type="none" w="med" len="med"/>
            <a:tailEnd type="triangle" w="med" len="med"/>
          </a:ln>
        </p:spPr>
      </p:cxnSp>
      <p:cxnSp>
        <p:nvCxnSpPr>
          <p:cNvPr id="280" name="Google Shape;280;g26bff552950_1_381"/>
          <p:cNvCxnSpPr>
            <a:stCxn id="259" idx="6"/>
            <a:endCxn id="265" idx="2"/>
          </p:cNvCxnSpPr>
          <p:nvPr/>
        </p:nvCxnSpPr>
        <p:spPr>
          <a:xfrm rot="10800000" flipH="1">
            <a:off x="3792275" y="874500"/>
            <a:ext cx="375900" cy="1781700"/>
          </a:xfrm>
          <a:prstGeom prst="straightConnector1">
            <a:avLst/>
          </a:prstGeom>
          <a:noFill/>
          <a:ln w="9525" cap="flat" cmpd="sng">
            <a:solidFill>
              <a:schemeClr val="dk2"/>
            </a:solidFill>
            <a:prstDash val="solid"/>
            <a:round/>
            <a:headEnd type="none" w="med" len="med"/>
            <a:tailEnd type="triangle" w="med" len="med"/>
          </a:ln>
        </p:spPr>
      </p:cxnSp>
      <p:cxnSp>
        <p:nvCxnSpPr>
          <p:cNvPr id="281" name="Google Shape;281;g26bff552950_1_381"/>
          <p:cNvCxnSpPr>
            <a:stCxn id="259" idx="6"/>
            <a:endCxn id="266" idx="2"/>
          </p:cNvCxnSpPr>
          <p:nvPr/>
        </p:nvCxnSpPr>
        <p:spPr>
          <a:xfrm rot="10800000" flipH="1">
            <a:off x="3792275" y="1443000"/>
            <a:ext cx="431400" cy="1213200"/>
          </a:xfrm>
          <a:prstGeom prst="straightConnector1">
            <a:avLst/>
          </a:prstGeom>
          <a:noFill/>
          <a:ln w="9525" cap="flat" cmpd="sng">
            <a:solidFill>
              <a:schemeClr val="dk2"/>
            </a:solidFill>
            <a:prstDash val="solid"/>
            <a:round/>
            <a:headEnd type="none" w="med" len="med"/>
            <a:tailEnd type="triangle" w="med" len="med"/>
          </a:ln>
        </p:spPr>
      </p:cxnSp>
      <p:cxnSp>
        <p:nvCxnSpPr>
          <p:cNvPr id="282" name="Google Shape;282;g26bff552950_1_381"/>
          <p:cNvCxnSpPr>
            <a:stCxn id="260" idx="6"/>
            <a:endCxn id="272" idx="2"/>
          </p:cNvCxnSpPr>
          <p:nvPr/>
        </p:nvCxnSpPr>
        <p:spPr>
          <a:xfrm rot="10800000" flipH="1">
            <a:off x="3653175" y="4071600"/>
            <a:ext cx="485100" cy="426000"/>
          </a:xfrm>
          <a:prstGeom prst="straightConnector1">
            <a:avLst/>
          </a:prstGeom>
          <a:noFill/>
          <a:ln w="9525" cap="flat" cmpd="sng">
            <a:solidFill>
              <a:schemeClr val="dk2"/>
            </a:solidFill>
            <a:prstDash val="solid"/>
            <a:round/>
            <a:headEnd type="none" w="med" len="med"/>
            <a:tailEnd type="triangle" w="med" len="med"/>
          </a:ln>
        </p:spPr>
      </p:cxnSp>
      <p:cxnSp>
        <p:nvCxnSpPr>
          <p:cNvPr id="283" name="Google Shape;283;g26bff552950_1_381"/>
          <p:cNvCxnSpPr>
            <a:stCxn id="260" idx="6"/>
            <a:endCxn id="273" idx="2"/>
          </p:cNvCxnSpPr>
          <p:nvPr/>
        </p:nvCxnSpPr>
        <p:spPr>
          <a:xfrm>
            <a:off x="3653175" y="4497600"/>
            <a:ext cx="485100" cy="133800"/>
          </a:xfrm>
          <a:prstGeom prst="straightConnector1">
            <a:avLst/>
          </a:prstGeom>
          <a:noFill/>
          <a:ln w="9525" cap="flat" cmpd="sng">
            <a:solidFill>
              <a:schemeClr val="dk2"/>
            </a:solidFill>
            <a:prstDash val="solid"/>
            <a:round/>
            <a:headEnd type="none" w="med" len="med"/>
            <a:tailEnd type="triangle" w="med" len="med"/>
          </a:ln>
        </p:spPr>
      </p:cxnSp>
      <p:cxnSp>
        <p:nvCxnSpPr>
          <p:cNvPr id="284" name="Google Shape;284;g26bff552950_1_381"/>
          <p:cNvCxnSpPr>
            <a:stCxn id="260" idx="6"/>
            <a:endCxn id="274" idx="2"/>
          </p:cNvCxnSpPr>
          <p:nvPr/>
        </p:nvCxnSpPr>
        <p:spPr>
          <a:xfrm>
            <a:off x="3653175" y="4497600"/>
            <a:ext cx="485100" cy="693300"/>
          </a:xfrm>
          <a:prstGeom prst="straightConnector1">
            <a:avLst/>
          </a:prstGeom>
          <a:noFill/>
          <a:ln w="9525" cap="flat" cmpd="sng">
            <a:solidFill>
              <a:schemeClr val="dk2"/>
            </a:solidFill>
            <a:prstDash val="solid"/>
            <a:round/>
            <a:headEnd type="none" w="med" len="med"/>
            <a:tailEnd type="triangle" w="med" len="med"/>
          </a:ln>
        </p:spPr>
      </p:cxnSp>
      <p:cxnSp>
        <p:nvCxnSpPr>
          <p:cNvPr id="285" name="Google Shape;285;g26bff552950_1_381"/>
          <p:cNvCxnSpPr>
            <a:stCxn id="260" idx="6"/>
            <a:endCxn id="277" idx="2"/>
          </p:cNvCxnSpPr>
          <p:nvPr/>
        </p:nvCxnSpPr>
        <p:spPr>
          <a:xfrm>
            <a:off x="3653175" y="4497600"/>
            <a:ext cx="485100" cy="1252800"/>
          </a:xfrm>
          <a:prstGeom prst="straightConnector1">
            <a:avLst/>
          </a:prstGeom>
          <a:noFill/>
          <a:ln w="9525" cap="flat" cmpd="sng">
            <a:solidFill>
              <a:schemeClr val="dk2"/>
            </a:solidFill>
            <a:prstDash val="solid"/>
            <a:round/>
            <a:headEnd type="none" w="med" len="med"/>
            <a:tailEnd type="triangle" w="med" len="med"/>
          </a:ln>
        </p:spPr>
      </p:cxnSp>
      <p:cxnSp>
        <p:nvCxnSpPr>
          <p:cNvPr id="286" name="Google Shape;286;g26bff552950_1_381"/>
          <p:cNvCxnSpPr>
            <a:stCxn id="260" idx="6"/>
            <a:endCxn id="278" idx="2"/>
          </p:cNvCxnSpPr>
          <p:nvPr/>
        </p:nvCxnSpPr>
        <p:spPr>
          <a:xfrm>
            <a:off x="3653175" y="4497600"/>
            <a:ext cx="485100" cy="1812300"/>
          </a:xfrm>
          <a:prstGeom prst="straightConnector1">
            <a:avLst/>
          </a:prstGeom>
          <a:noFill/>
          <a:ln w="9525" cap="flat" cmpd="sng">
            <a:solidFill>
              <a:schemeClr val="dk2"/>
            </a:solidFill>
            <a:prstDash val="solid"/>
            <a:round/>
            <a:headEnd type="none" w="med" len="med"/>
            <a:tailEnd type="triangle" w="med" len="med"/>
          </a:ln>
        </p:spPr>
      </p:cxnSp>
      <p:sp>
        <p:nvSpPr>
          <p:cNvPr id="287" name="Google Shape;287;g26bff552950_1_381"/>
          <p:cNvSpPr/>
          <p:nvPr/>
        </p:nvSpPr>
        <p:spPr>
          <a:xfrm>
            <a:off x="6217600" y="2608025"/>
            <a:ext cx="1631700" cy="751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DISPLAY DATA</a:t>
            </a:r>
            <a:endParaRPr/>
          </a:p>
        </p:txBody>
      </p:sp>
      <p:sp>
        <p:nvSpPr>
          <p:cNvPr id="288" name="Google Shape;288;g26bff552950_1_381"/>
          <p:cNvSpPr/>
          <p:nvPr/>
        </p:nvSpPr>
        <p:spPr>
          <a:xfrm>
            <a:off x="6217600" y="3629100"/>
            <a:ext cx="1631700" cy="751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DETECT OBJECTS IN IMAGE</a:t>
            </a:r>
            <a:endParaRPr/>
          </a:p>
        </p:txBody>
      </p:sp>
      <p:sp>
        <p:nvSpPr>
          <p:cNvPr id="289" name="Google Shape;289;g26bff552950_1_381"/>
          <p:cNvSpPr/>
          <p:nvPr/>
        </p:nvSpPr>
        <p:spPr>
          <a:xfrm>
            <a:off x="6217613" y="4781688"/>
            <a:ext cx="1631700" cy="751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DETECT OBJECTS IN VIDEO</a:t>
            </a:r>
            <a:endParaRPr/>
          </a:p>
        </p:txBody>
      </p:sp>
      <p:cxnSp>
        <p:nvCxnSpPr>
          <p:cNvPr id="290" name="Google Shape;290;g26bff552950_1_381"/>
          <p:cNvCxnSpPr>
            <a:stCxn id="271" idx="6"/>
            <a:endCxn id="287" idx="2"/>
          </p:cNvCxnSpPr>
          <p:nvPr/>
        </p:nvCxnSpPr>
        <p:spPr>
          <a:xfrm rot="10800000" flipH="1">
            <a:off x="5575475" y="2983825"/>
            <a:ext cx="642000" cy="528300"/>
          </a:xfrm>
          <a:prstGeom prst="straightConnector1">
            <a:avLst/>
          </a:prstGeom>
          <a:noFill/>
          <a:ln w="9525" cap="flat" cmpd="sng">
            <a:solidFill>
              <a:schemeClr val="dk2"/>
            </a:solidFill>
            <a:prstDash val="solid"/>
            <a:round/>
            <a:headEnd type="none" w="med" len="med"/>
            <a:tailEnd type="triangle" w="med" len="med"/>
          </a:ln>
        </p:spPr>
      </p:cxnSp>
      <p:cxnSp>
        <p:nvCxnSpPr>
          <p:cNvPr id="291" name="Google Shape;291;g26bff552950_1_381"/>
          <p:cNvCxnSpPr>
            <a:stCxn id="272" idx="6"/>
            <a:endCxn id="288" idx="2"/>
          </p:cNvCxnSpPr>
          <p:nvPr/>
        </p:nvCxnSpPr>
        <p:spPr>
          <a:xfrm rot="10800000" flipH="1">
            <a:off x="5575475" y="4004813"/>
            <a:ext cx="642000" cy="66900"/>
          </a:xfrm>
          <a:prstGeom prst="straightConnector1">
            <a:avLst/>
          </a:prstGeom>
          <a:noFill/>
          <a:ln w="9525" cap="flat" cmpd="sng">
            <a:solidFill>
              <a:schemeClr val="dk2"/>
            </a:solidFill>
            <a:prstDash val="solid"/>
            <a:round/>
            <a:headEnd type="none" w="med" len="med"/>
            <a:tailEnd type="triangle" w="med" len="med"/>
          </a:ln>
        </p:spPr>
      </p:cxnSp>
      <p:cxnSp>
        <p:nvCxnSpPr>
          <p:cNvPr id="292" name="Google Shape;292;g26bff552950_1_381"/>
          <p:cNvCxnSpPr>
            <a:stCxn id="273" idx="6"/>
            <a:endCxn id="293" idx="1"/>
          </p:cNvCxnSpPr>
          <p:nvPr/>
        </p:nvCxnSpPr>
        <p:spPr>
          <a:xfrm>
            <a:off x="5575475" y="4631300"/>
            <a:ext cx="388500" cy="1086000"/>
          </a:xfrm>
          <a:prstGeom prst="straightConnector1">
            <a:avLst/>
          </a:prstGeom>
          <a:noFill/>
          <a:ln w="9525" cap="flat" cmpd="sng">
            <a:solidFill>
              <a:schemeClr val="dk2"/>
            </a:solidFill>
            <a:prstDash val="solid"/>
            <a:round/>
            <a:headEnd type="none" w="med" len="med"/>
            <a:tailEnd type="triangle" w="med" len="med"/>
          </a:ln>
        </p:spPr>
      </p:cxnSp>
      <p:cxnSp>
        <p:nvCxnSpPr>
          <p:cNvPr id="294" name="Google Shape;294;g26bff552950_1_381"/>
          <p:cNvCxnSpPr>
            <a:stCxn id="274" idx="6"/>
            <a:endCxn id="293" idx="1"/>
          </p:cNvCxnSpPr>
          <p:nvPr/>
        </p:nvCxnSpPr>
        <p:spPr>
          <a:xfrm>
            <a:off x="5575475" y="5190863"/>
            <a:ext cx="388500" cy="526500"/>
          </a:xfrm>
          <a:prstGeom prst="straightConnector1">
            <a:avLst/>
          </a:prstGeom>
          <a:noFill/>
          <a:ln w="9525" cap="flat" cmpd="sng">
            <a:solidFill>
              <a:schemeClr val="dk2"/>
            </a:solidFill>
            <a:prstDash val="solid"/>
            <a:round/>
            <a:headEnd type="none" w="med" len="med"/>
            <a:tailEnd type="triangle" w="med" len="med"/>
          </a:ln>
        </p:spPr>
      </p:cxnSp>
      <p:cxnSp>
        <p:nvCxnSpPr>
          <p:cNvPr id="295" name="Google Shape;295;g26bff552950_1_381"/>
          <p:cNvCxnSpPr>
            <a:stCxn id="277" idx="6"/>
            <a:endCxn id="293" idx="1"/>
          </p:cNvCxnSpPr>
          <p:nvPr/>
        </p:nvCxnSpPr>
        <p:spPr>
          <a:xfrm rot="10800000" flipH="1">
            <a:off x="5575475" y="5717450"/>
            <a:ext cx="388500" cy="33000"/>
          </a:xfrm>
          <a:prstGeom prst="straightConnector1">
            <a:avLst/>
          </a:prstGeom>
          <a:noFill/>
          <a:ln w="9525" cap="flat" cmpd="sng">
            <a:solidFill>
              <a:schemeClr val="dk2"/>
            </a:solidFill>
            <a:prstDash val="solid"/>
            <a:round/>
            <a:headEnd type="none" w="med" len="med"/>
            <a:tailEnd type="triangle" w="med" len="med"/>
          </a:ln>
        </p:spPr>
      </p:cxnSp>
      <p:cxnSp>
        <p:nvCxnSpPr>
          <p:cNvPr id="296" name="Google Shape;296;g26bff552950_1_381"/>
          <p:cNvCxnSpPr>
            <a:stCxn id="278" idx="6"/>
            <a:endCxn id="293" idx="1"/>
          </p:cNvCxnSpPr>
          <p:nvPr/>
        </p:nvCxnSpPr>
        <p:spPr>
          <a:xfrm rot="10800000" flipH="1">
            <a:off x="5575475" y="5717525"/>
            <a:ext cx="388500" cy="592500"/>
          </a:xfrm>
          <a:prstGeom prst="straightConnector1">
            <a:avLst/>
          </a:prstGeom>
          <a:noFill/>
          <a:ln w="9525" cap="flat" cmpd="sng">
            <a:solidFill>
              <a:schemeClr val="dk2"/>
            </a:solidFill>
            <a:prstDash val="solid"/>
            <a:round/>
            <a:headEnd type="none" w="med" len="med"/>
            <a:tailEnd type="triangle" w="med" len="med"/>
          </a:ln>
        </p:spPr>
      </p:cxnSp>
      <p:sp>
        <p:nvSpPr>
          <p:cNvPr id="297" name="Google Shape;297;g26bff552950_1_381"/>
          <p:cNvSpPr/>
          <p:nvPr/>
        </p:nvSpPr>
        <p:spPr>
          <a:xfrm>
            <a:off x="6228025" y="5934275"/>
            <a:ext cx="1548300" cy="751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TRACK OBJECTS IN VIDEO</a:t>
            </a:r>
            <a:endParaRPr/>
          </a:p>
        </p:txBody>
      </p:sp>
      <p:sp>
        <p:nvSpPr>
          <p:cNvPr id="293" name="Google Shape;293;g26bff552950_1_381"/>
          <p:cNvSpPr/>
          <p:nvPr/>
        </p:nvSpPr>
        <p:spPr>
          <a:xfrm>
            <a:off x="5964000" y="5143850"/>
            <a:ext cx="264000" cy="1213200"/>
          </a:xfrm>
          <a:prstGeom prst="leftBrace">
            <a:avLst>
              <a:gd name="adj1" fmla="val 50000"/>
              <a:gd name="adj2" fmla="val 4727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8" name="Google Shape;298;g26bff552950_1_381"/>
          <p:cNvPicPr preferRelativeResize="0"/>
          <p:nvPr/>
        </p:nvPicPr>
        <p:blipFill>
          <a:blip r:embed="rId3">
            <a:alphaModFix/>
          </a:blip>
          <a:stretch>
            <a:fillRect/>
          </a:stretch>
        </p:blipFill>
        <p:spPr>
          <a:xfrm>
            <a:off x="10662475" y="4593500"/>
            <a:ext cx="1316100" cy="1316100"/>
          </a:xfrm>
          <a:prstGeom prst="rect">
            <a:avLst/>
          </a:prstGeom>
          <a:noFill/>
          <a:ln>
            <a:noFill/>
          </a:ln>
        </p:spPr>
      </p:pic>
      <p:sp>
        <p:nvSpPr>
          <p:cNvPr id="299" name="Google Shape;299;g26bff552950_1_381"/>
          <p:cNvSpPr txBox="1"/>
          <p:nvPr/>
        </p:nvSpPr>
        <p:spPr>
          <a:xfrm>
            <a:off x="10662475" y="5934275"/>
            <a:ext cx="1316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dk1"/>
                </a:solidFill>
              </a:rPr>
              <a:t> DATABASE</a:t>
            </a:r>
            <a:endParaRPr sz="1600">
              <a:solidFill>
                <a:schemeClr val="dk1"/>
              </a:solidFill>
            </a:endParaRPr>
          </a:p>
        </p:txBody>
      </p:sp>
      <p:sp>
        <p:nvSpPr>
          <p:cNvPr id="300" name="Google Shape;300;g26bff552950_1_381"/>
          <p:cNvSpPr/>
          <p:nvPr/>
        </p:nvSpPr>
        <p:spPr>
          <a:xfrm>
            <a:off x="8201713" y="4758800"/>
            <a:ext cx="1991700" cy="9855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DISPLAY AND STORE COUNT IN DATABASE</a:t>
            </a:r>
            <a:endParaRPr sz="1300"/>
          </a:p>
        </p:txBody>
      </p:sp>
      <p:cxnSp>
        <p:nvCxnSpPr>
          <p:cNvPr id="301" name="Google Shape;301;g26bff552950_1_381"/>
          <p:cNvCxnSpPr>
            <a:stCxn id="288" idx="6"/>
            <a:endCxn id="300" idx="2"/>
          </p:cNvCxnSpPr>
          <p:nvPr/>
        </p:nvCxnSpPr>
        <p:spPr>
          <a:xfrm>
            <a:off x="7849300" y="4004850"/>
            <a:ext cx="352500" cy="1246800"/>
          </a:xfrm>
          <a:prstGeom prst="straightConnector1">
            <a:avLst/>
          </a:prstGeom>
          <a:noFill/>
          <a:ln w="9525" cap="flat" cmpd="sng">
            <a:solidFill>
              <a:schemeClr val="dk2"/>
            </a:solidFill>
            <a:prstDash val="solid"/>
            <a:round/>
            <a:headEnd type="none" w="med" len="med"/>
            <a:tailEnd type="triangle" w="med" len="med"/>
          </a:ln>
        </p:spPr>
      </p:cxnSp>
      <p:cxnSp>
        <p:nvCxnSpPr>
          <p:cNvPr id="302" name="Google Shape;302;g26bff552950_1_381"/>
          <p:cNvCxnSpPr>
            <a:stCxn id="297" idx="6"/>
            <a:endCxn id="300" idx="2"/>
          </p:cNvCxnSpPr>
          <p:nvPr/>
        </p:nvCxnSpPr>
        <p:spPr>
          <a:xfrm rot="10800000" flipH="1">
            <a:off x="7776325" y="5251625"/>
            <a:ext cx="425400" cy="1058400"/>
          </a:xfrm>
          <a:prstGeom prst="straightConnector1">
            <a:avLst/>
          </a:prstGeom>
          <a:noFill/>
          <a:ln w="9525" cap="flat" cmpd="sng">
            <a:solidFill>
              <a:schemeClr val="dk2"/>
            </a:solidFill>
            <a:prstDash val="solid"/>
            <a:round/>
            <a:headEnd type="none" w="med" len="med"/>
            <a:tailEnd type="triangle" w="med" len="med"/>
          </a:ln>
        </p:spPr>
      </p:cxnSp>
      <p:cxnSp>
        <p:nvCxnSpPr>
          <p:cNvPr id="303" name="Google Shape;303;g26bff552950_1_381"/>
          <p:cNvCxnSpPr>
            <a:stCxn id="300" idx="6"/>
            <a:endCxn id="298" idx="1"/>
          </p:cNvCxnSpPr>
          <p:nvPr/>
        </p:nvCxnSpPr>
        <p:spPr>
          <a:xfrm>
            <a:off x="10193413" y="5251550"/>
            <a:ext cx="4692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2964d607ee9_7_15"/>
          <p:cNvSpPr txBox="1"/>
          <p:nvPr/>
        </p:nvSpPr>
        <p:spPr>
          <a:xfrm>
            <a:off x="3278933" y="67460"/>
            <a:ext cx="4969327"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4000" b="1" dirty="0">
                <a:solidFill>
                  <a:schemeClr val="dk1"/>
                </a:solidFill>
                <a:latin typeface="Times New Roman" panose="02020603050405020304" pitchFamily="18" charset="0"/>
                <a:cs typeface="Times New Roman" panose="02020603050405020304" pitchFamily="18" charset="0"/>
              </a:rPr>
              <a:t>      </a:t>
            </a:r>
            <a:r>
              <a:rPr lang="en-US" sz="4000" b="1" u="sng" dirty="0">
                <a:solidFill>
                  <a:schemeClr val="dk1"/>
                </a:solidFill>
                <a:latin typeface="Times New Roman" panose="02020603050405020304" pitchFamily="18" charset="0"/>
                <a:cs typeface="Times New Roman" panose="02020603050405020304" pitchFamily="18" charset="0"/>
              </a:rPr>
              <a:t>Methodology:</a:t>
            </a:r>
            <a:endParaRPr sz="4000" b="1" u="sng" dirty="0">
              <a:solidFill>
                <a:schemeClr val="dk1"/>
              </a:solidFill>
              <a:latin typeface="Times New Roman" panose="02020603050405020304" pitchFamily="18" charset="0"/>
              <a:cs typeface="Times New Roman" panose="02020603050405020304" pitchFamily="18" charset="0"/>
            </a:endParaRPr>
          </a:p>
        </p:txBody>
      </p:sp>
      <p:sp>
        <p:nvSpPr>
          <p:cNvPr id="310" name="Google Shape;310;g2964d607ee9_7_15"/>
          <p:cNvSpPr txBox="1"/>
          <p:nvPr/>
        </p:nvSpPr>
        <p:spPr>
          <a:xfrm>
            <a:off x="583175" y="1075050"/>
            <a:ext cx="11039700" cy="5387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600" dirty="0">
                <a:latin typeface="Times New Roman"/>
                <a:ea typeface="Times New Roman"/>
                <a:cs typeface="Times New Roman"/>
                <a:sym typeface="Times New Roman"/>
              </a:rPr>
              <a:t>1. </a:t>
            </a:r>
            <a:r>
              <a:rPr lang="en-US" sz="2600" b="1" dirty="0">
                <a:latin typeface="Times New Roman"/>
                <a:ea typeface="Times New Roman"/>
                <a:cs typeface="Times New Roman"/>
                <a:sym typeface="Times New Roman"/>
              </a:rPr>
              <a:t>Dataset Preparation:</a:t>
            </a:r>
            <a:endParaRPr sz="2600" b="1" dirty="0">
              <a:latin typeface="Times New Roman"/>
              <a:ea typeface="Times New Roman"/>
              <a:cs typeface="Times New Roman"/>
              <a:sym typeface="Times New Roman"/>
            </a:endParaRPr>
          </a:p>
          <a:p>
            <a:pPr marL="0" lvl="0" indent="0" algn="just" rtl="0">
              <a:spcBef>
                <a:spcPts val="0"/>
              </a:spcBef>
              <a:spcAft>
                <a:spcPts val="0"/>
              </a:spcAft>
              <a:buNone/>
            </a:pPr>
            <a:r>
              <a:rPr lang="en-US" sz="2600" dirty="0">
                <a:latin typeface="Times New Roman"/>
                <a:ea typeface="Times New Roman"/>
                <a:cs typeface="Times New Roman"/>
                <a:sym typeface="Times New Roman"/>
              </a:rPr>
              <a:t>Collected and Annotated images using </a:t>
            </a:r>
            <a:r>
              <a:rPr lang="en-US" sz="2600" dirty="0" err="1">
                <a:latin typeface="Times New Roman"/>
                <a:ea typeface="Times New Roman"/>
                <a:cs typeface="Times New Roman"/>
                <a:sym typeface="Times New Roman"/>
              </a:rPr>
              <a:t>Roboflow</a:t>
            </a:r>
            <a:r>
              <a:rPr lang="en-US" sz="2600" dirty="0">
                <a:latin typeface="Times New Roman"/>
                <a:ea typeface="Times New Roman"/>
                <a:cs typeface="Times New Roman"/>
                <a:sym typeface="Times New Roman"/>
              </a:rPr>
              <a:t> of various items including Packaged Noodles, Shampoo Bottles, Lays, </a:t>
            </a:r>
            <a:r>
              <a:rPr lang="en-US" sz="2600" dirty="0" err="1">
                <a:latin typeface="Times New Roman"/>
                <a:ea typeface="Times New Roman"/>
                <a:cs typeface="Times New Roman"/>
                <a:sym typeface="Times New Roman"/>
              </a:rPr>
              <a:t>Goodday</a:t>
            </a:r>
            <a:r>
              <a:rPr lang="en-US" sz="2600" dirty="0">
                <a:latin typeface="Times New Roman"/>
                <a:ea typeface="Times New Roman"/>
                <a:cs typeface="Times New Roman"/>
                <a:sym typeface="Times New Roman"/>
              </a:rPr>
              <a:t> Biscuits, and Soft Drinks for training the YOLO models.</a:t>
            </a:r>
            <a:endParaRPr sz="2600" dirty="0">
              <a:latin typeface="Times New Roman"/>
              <a:ea typeface="Times New Roman"/>
              <a:cs typeface="Times New Roman"/>
              <a:sym typeface="Times New Roman"/>
            </a:endParaRPr>
          </a:p>
          <a:p>
            <a:pPr marL="0" lvl="0" indent="0" algn="just" rtl="0">
              <a:spcBef>
                <a:spcPts val="0"/>
              </a:spcBef>
              <a:spcAft>
                <a:spcPts val="0"/>
              </a:spcAft>
              <a:buNone/>
            </a:pPr>
            <a:endParaRPr sz="2600" dirty="0">
              <a:latin typeface="Times New Roman"/>
              <a:ea typeface="Times New Roman"/>
              <a:cs typeface="Times New Roman"/>
              <a:sym typeface="Times New Roman"/>
            </a:endParaRPr>
          </a:p>
          <a:p>
            <a:pPr marL="0" lvl="0" indent="0" algn="just" rtl="0">
              <a:spcBef>
                <a:spcPts val="0"/>
              </a:spcBef>
              <a:spcAft>
                <a:spcPts val="0"/>
              </a:spcAft>
              <a:buNone/>
            </a:pPr>
            <a:r>
              <a:rPr lang="en-US" sz="2600" dirty="0">
                <a:latin typeface="Times New Roman"/>
                <a:ea typeface="Times New Roman"/>
                <a:cs typeface="Times New Roman"/>
                <a:sym typeface="Times New Roman"/>
              </a:rPr>
              <a:t>2. </a:t>
            </a:r>
            <a:r>
              <a:rPr lang="en-US" sz="2600" b="1" dirty="0">
                <a:latin typeface="Times New Roman"/>
                <a:ea typeface="Times New Roman"/>
                <a:cs typeface="Times New Roman"/>
                <a:sym typeface="Times New Roman"/>
              </a:rPr>
              <a:t>Model Training:</a:t>
            </a:r>
            <a:endParaRPr sz="2600" b="1" dirty="0">
              <a:latin typeface="Times New Roman"/>
              <a:ea typeface="Times New Roman"/>
              <a:cs typeface="Times New Roman"/>
              <a:sym typeface="Times New Roman"/>
            </a:endParaRPr>
          </a:p>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Trained the model on the annotated dataset to recognize the specified </a:t>
            </a:r>
            <a:r>
              <a:rPr lang="en-US" sz="2600" err="1">
                <a:solidFill>
                  <a:schemeClr val="dk1"/>
                </a:solidFill>
                <a:latin typeface="Times New Roman"/>
                <a:ea typeface="Times New Roman"/>
                <a:cs typeface="Times New Roman"/>
                <a:sym typeface="Times New Roman"/>
              </a:rPr>
              <a:t>items</a:t>
            </a:r>
            <a:r>
              <a:rPr lang="en-US" sz="2600">
                <a:solidFill>
                  <a:schemeClr val="dk1"/>
                </a:solidFill>
                <a:latin typeface="Times New Roman"/>
                <a:ea typeface="Times New Roman"/>
                <a:cs typeface="Times New Roman"/>
                <a:sym typeface="Times New Roman"/>
              </a:rPr>
              <a:t>. </a:t>
            </a:r>
            <a:r>
              <a:rPr lang="en-US" sz="2600">
                <a:latin typeface="Times New Roman"/>
                <a:ea typeface="Times New Roman"/>
                <a:cs typeface="Times New Roman"/>
                <a:sym typeface="Times New Roman"/>
              </a:rPr>
              <a:t>Utilized </a:t>
            </a:r>
            <a:r>
              <a:rPr lang="en-US" sz="2600" dirty="0">
                <a:latin typeface="Times New Roman"/>
                <a:ea typeface="Times New Roman"/>
                <a:cs typeface="Times New Roman"/>
                <a:sym typeface="Times New Roman"/>
              </a:rPr>
              <a:t>various YOLO model architectures for object detection. Exported the trained weights of the YOLOv8 model.</a:t>
            </a:r>
            <a:endParaRPr sz="2600" dirty="0">
              <a:latin typeface="Times New Roman"/>
              <a:ea typeface="Times New Roman"/>
              <a:cs typeface="Times New Roman"/>
              <a:sym typeface="Times New Roman"/>
            </a:endParaRPr>
          </a:p>
          <a:p>
            <a:pPr marL="0" lvl="0" indent="0" algn="just" rtl="0">
              <a:spcBef>
                <a:spcPts val="0"/>
              </a:spcBef>
              <a:spcAft>
                <a:spcPts val="0"/>
              </a:spcAft>
              <a:buNone/>
            </a:pPr>
            <a:endParaRPr sz="2600" dirty="0">
              <a:latin typeface="Times New Roman"/>
              <a:ea typeface="Times New Roman"/>
              <a:cs typeface="Times New Roman"/>
              <a:sym typeface="Times New Roman"/>
            </a:endParaRPr>
          </a:p>
          <a:p>
            <a:pPr marL="0" lvl="0" indent="0" algn="just" rtl="0">
              <a:spcBef>
                <a:spcPts val="0"/>
              </a:spcBef>
              <a:spcAft>
                <a:spcPts val="0"/>
              </a:spcAft>
              <a:buNone/>
            </a:pPr>
            <a:r>
              <a:rPr lang="en-US" sz="2600" dirty="0">
                <a:latin typeface="Times New Roman"/>
                <a:ea typeface="Times New Roman"/>
                <a:cs typeface="Times New Roman"/>
                <a:sym typeface="Times New Roman"/>
              </a:rPr>
              <a:t>3. I</a:t>
            </a:r>
            <a:r>
              <a:rPr lang="en-US" sz="2600" b="1" dirty="0">
                <a:latin typeface="Times New Roman"/>
                <a:ea typeface="Times New Roman"/>
                <a:cs typeface="Times New Roman"/>
                <a:sym typeface="Times New Roman"/>
              </a:rPr>
              <a:t>nterface Development with </a:t>
            </a:r>
            <a:r>
              <a:rPr lang="en-US" sz="2600" b="1" dirty="0" err="1">
                <a:latin typeface="Times New Roman"/>
                <a:ea typeface="Times New Roman"/>
                <a:cs typeface="Times New Roman"/>
                <a:sym typeface="Times New Roman"/>
              </a:rPr>
              <a:t>Streamlit</a:t>
            </a:r>
            <a:r>
              <a:rPr lang="en-US" sz="2600" b="1" dirty="0">
                <a:latin typeface="Times New Roman"/>
                <a:ea typeface="Times New Roman"/>
                <a:cs typeface="Times New Roman"/>
                <a:sym typeface="Times New Roman"/>
              </a:rPr>
              <a:t>:</a:t>
            </a:r>
            <a:endParaRPr sz="2600" dirty="0">
              <a:latin typeface="Times New Roman"/>
              <a:ea typeface="Times New Roman"/>
              <a:cs typeface="Times New Roman"/>
              <a:sym typeface="Times New Roman"/>
            </a:endParaRPr>
          </a:p>
          <a:p>
            <a:pPr marL="0" lvl="0" indent="0" algn="just" rtl="0">
              <a:spcBef>
                <a:spcPts val="0"/>
              </a:spcBef>
              <a:spcAft>
                <a:spcPts val="0"/>
              </a:spcAft>
              <a:buNone/>
            </a:pPr>
            <a:r>
              <a:rPr lang="en-US" sz="2600" dirty="0">
                <a:latin typeface="Times New Roman"/>
                <a:ea typeface="Times New Roman"/>
                <a:cs typeface="Times New Roman"/>
                <a:sym typeface="Times New Roman"/>
              </a:rPr>
              <a:t>Implemented functionalities to allow users to upload images, upload videos, webcam feeds, RTSP streams, and YouTube videos.</a:t>
            </a:r>
            <a:endParaRPr sz="2600" dirty="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6bff552950_1_16"/>
          <p:cNvSpPr txBox="1"/>
          <p:nvPr/>
        </p:nvSpPr>
        <p:spPr>
          <a:xfrm>
            <a:off x="886407" y="388400"/>
            <a:ext cx="10901217" cy="6180351"/>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500" dirty="0">
                <a:solidFill>
                  <a:schemeClr val="dk1"/>
                </a:solidFill>
                <a:latin typeface="Times New Roman"/>
                <a:ea typeface="Times New Roman"/>
                <a:cs typeface="Times New Roman"/>
                <a:sym typeface="Times New Roman"/>
              </a:rPr>
              <a:t>4. </a:t>
            </a:r>
            <a:r>
              <a:rPr lang="en-US" sz="2500" b="1" dirty="0">
                <a:solidFill>
                  <a:schemeClr val="dk1"/>
                </a:solidFill>
                <a:latin typeface="Times New Roman"/>
                <a:ea typeface="Times New Roman"/>
                <a:cs typeface="Times New Roman"/>
                <a:sym typeface="Times New Roman"/>
              </a:rPr>
              <a:t>Object Detection and Tracking:</a:t>
            </a:r>
            <a:endParaRPr sz="2500" b="1"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US" sz="2500" dirty="0">
                <a:solidFill>
                  <a:schemeClr val="dk1"/>
                </a:solidFill>
                <a:latin typeface="Times New Roman"/>
                <a:ea typeface="Times New Roman"/>
                <a:cs typeface="Times New Roman"/>
                <a:sym typeface="Times New Roman"/>
              </a:rPr>
              <a:t>Only detecting objects within individual frames is insufficient for comprehensive inventory management. Hence object tracking algorithms have been implemented, namely </a:t>
            </a:r>
            <a:r>
              <a:rPr lang="en-US" sz="2500" dirty="0" err="1">
                <a:solidFill>
                  <a:schemeClr val="dk1"/>
                </a:solidFill>
                <a:latin typeface="Times New Roman"/>
                <a:ea typeface="Times New Roman"/>
                <a:cs typeface="Times New Roman"/>
                <a:sym typeface="Times New Roman"/>
              </a:rPr>
              <a:t>BotSort</a:t>
            </a:r>
            <a:r>
              <a:rPr lang="en-US" sz="2500" dirty="0">
                <a:solidFill>
                  <a:schemeClr val="dk1"/>
                </a:solidFill>
                <a:latin typeface="Times New Roman"/>
                <a:ea typeface="Times New Roman"/>
                <a:cs typeface="Times New Roman"/>
                <a:sym typeface="Times New Roman"/>
              </a:rPr>
              <a:t> and </a:t>
            </a:r>
            <a:r>
              <a:rPr lang="en-US" sz="2500" dirty="0" err="1">
                <a:solidFill>
                  <a:schemeClr val="dk1"/>
                </a:solidFill>
                <a:latin typeface="Times New Roman"/>
                <a:ea typeface="Times New Roman"/>
                <a:cs typeface="Times New Roman"/>
                <a:sym typeface="Times New Roman"/>
              </a:rPr>
              <a:t>ByteTrack.These</a:t>
            </a:r>
            <a:r>
              <a:rPr lang="en-US" sz="2500" dirty="0">
                <a:solidFill>
                  <a:schemeClr val="dk1"/>
                </a:solidFill>
                <a:latin typeface="Times New Roman"/>
                <a:ea typeface="Times New Roman"/>
                <a:cs typeface="Times New Roman"/>
                <a:sym typeface="Times New Roman"/>
              </a:rPr>
              <a:t> algorithms facilitated the continuous tracking of detected objects across consecutive frames in videos, enabling the system to monitor the movement and location of items over real time.</a:t>
            </a:r>
            <a:endParaRPr sz="25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2500" dirty="0">
              <a:latin typeface="Times New Roman"/>
              <a:ea typeface="Times New Roman"/>
              <a:cs typeface="Times New Roman"/>
              <a:sym typeface="Times New Roman"/>
            </a:endParaRPr>
          </a:p>
          <a:p>
            <a:pPr marL="0" lvl="0" indent="0" algn="just" rtl="0">
              <a:spcBef>
                <a:spcPts val="0"/>
              </a:spcBef>
              <a:spcAft>
                <a:spcPts val="0"/>
              </a:spcAft>
              <a:buNone/>
            </a:pPr>
            <a:r>
              <a:rPr lang="en-US" sz="2500" dirty="0">
                <a:latin typeface="Times New Roman"/>
                <a:ea typeface="Times New Roman"/>
                <a:cs typeface="Times New Roman"/>
                <a:sym typeface="Times New Roman"/>
              </a:rPr>
              <a:t>5. </a:t>
            </a:r>
            <a:r>
              <a:rPr lang="en-US" sz="2500" b="1" dirty="0">
                <a:latin typeface="Times New Roman"/>
                <a:ea typeface="Times New Roman"/>
                <a:cs typeface="Times New Roman"/>
                <a:sym typeface="Times New Roman"/>
              </a:rPr>
              <a:t>Object Counting:</a:t>
            </a:r>
            <a:endParaRPr sz="2500" b="1" dirty="0">
              <a:latin typeface="Times New Roman"/>
              <a:ea typeface="Times New Roman"/>
              <a:cs typeface="Times New Roman"/>
              <a:sym typeface="Times New Roman"/>
            </a:endParaRPr>
          </a:p>
          <a:p>
            <a:pPr marL="0" lvl="0" indent="0" algn="just" rtl="0">
              <a:spcBef>
                <a:spcPts val="0"/>
              </a:spcBef>
              <a:spcAft>
                <a:spcPts val="0"/>
              </a:spcAft>
              <a:buNone/>
            </a:pPr>
            <a:r>
              <a:rPr lang="en-US" sz="2500" dirty="0">
                <a:solidFill>
                  <a:schemeClr val="dk1"/>
                </a:solidFill>
                <a:latin typeface="Times New Roman"/>
                <a:ea typeface="Times New Roman"/>
                <a:cs typeface="Times New Roman"/>
                <a:sym typeface="Times New Roman"/>
              </a:rPr>
              <a:t>Utilized the object tracking data to accurately count the number of instances of each </a:t>
            </a:r>
            <a:r>
              <a:rPr lang="en-US" sz="2500" dirty="0" err="1">
                <a:solidFill>
                  <a:schemeClr val="dk1"/>
                </a:solidFill>
                <a:latin typeface="Times New Roman"/>
                <a:ea typeface="Times New Roman"/>
                <a:cs typeface="Times New Roman"/>
                <a:sym typeface="Times New Roman"/>
              </a:rPr>
              <a:t>item.</a:t>
            </a:r>
            <a:r>
              <a:rPr lang="en-US" sz="2500" dirty="0" err="1">
                <a:latin typeface="Times New Roman"/>
                <a:ea typeface="Times New Roman"/>
                <a:cs typeface="Times New Roman"/>
                <a:sym typeface="Times New Roman"/>
              </a:rPr>
              <a:t>Detected</a:t>
            </a:r>
            <a:r>
              <a:rPr lang="en-US" sz="2500" dirty="0">
                <a:latin typeface="Times New Roman"/>
                <a:ea typeface="Times New Roman"/>
                <a:cs typeface="Times New Roman"/>
                <a:sym typeface="Times New Roman"/>
              </a:rPr>
              <a:t> objects within images and videos are stored and updated accordingly in the database.</a:t>
            </a:r>
            <a:endParaRPr sz="2500" dirty="0">
              <a:latin typeface="Times New Roman"/>
              <a:ea typeface="Times New Roman"/>
              <a:cs typeface="Times New Roman"/>
              <a:sym typeface="Times New Roman"/>
            </a:endParaRPr>
          </a:p>
          <a:p>
            <a:pPr marL="0" lvl="0" indent="0" algn="just" rtl="0">
              <a:spcBef>
                <a:spcPts val="0"/>
              </a:spcBef>
              <a:spcAft>
                <a:spcPts val="0"/>
              </a:spcAft>
              <a:buNone/>
            </a:pPr>
            <a:endParaRPr sz="2500" dirty="0">
              <a:latin typeface="Times New Roman"/>
              <a:ea typeface="Times New Roman"/>
              <a:cs typeface="Times New Roman"/>
              <a:sym typeface="Times New Roman"/>
            </a:endParaRPr>
          </a:p>
          <a:p>
            <a:pPr marL="0" lvl="0" indent="0" algn="just" rtl="0">
              <a:spcBef>
                <a:spcPts val="0"/>
              </a:spcBef>
              <a:spcAft>
                <a:spcPts val="0"/>
              </a:spcAft>
              <a:buNone/>
            </a:pPr>
            <a:r>
              <a:rPr lang="en-US" sz="2500" dirty="0">
                <a:latin typeface="Times New Roman"/>
                <a:ea typeface="Times New Roman"/>
                <a:cs typeface="Times New Roman"/>
                <a:sym typeface="Times New Roman"/>
              </a:rPr>
              <a:t>6. </a:t>
            </a:r>
            <a:r>
              <a:rPr lang="en-US" sz="2500" b="1" dirty="0">
                <a:latin typeface="Times New Roman"/>
                <a:ea typeface="Times New Roman"/>
                <a:cs typeface="Times New Roman"/>
                <a:sym typeface="Times New Roman"/>
              </a:rPr>
              <a:t>Display Results on </a:t>
            </a:r>
            <a:r>
              <a:rPr lang="en-US" sz="2500" b="1" dirty="0" err="1">
                <a:latin typeface="Times New Roman"/>
                <a:ea typeface="Times New Roman"/>
                <a:cs typeface="Times New Roman"/>
                <a:sym typeface="Times New Roman"/>
              </a:rPr>
              <a:t>Streamlit</a:t>
            </a:r>
            <a:r>
              <a:rPr lang="en-US" sz="2500" b="1" dirty="0">
                <a:latin typeface="Times New Roman"/>
                <a:ea typeface="Times New Roman"/>
                <a:cs typeface="Times New Roman"/>
                <a:sym typeface="Times New Roman"/>
              </a:rPr>
              <a:t> Interface:</a:t>
            </a:r>
            <a:endParaRPr sz="2500" b="1" dirty="0">
              <a:latin typeface="Times New Roman"/>
              <a:ea typeface="Times New Roman"/>
              <a:cs typeface="Times New Roman"/>
              <a:sym typeface="Times New Roman"/>
            </a:endParaRPr>
          </a:p>
          <a:p>
            <a:pPr marL="0" lvl="0" indent="0" algn="just" rtl="0">
              <a:spcBef>
                <a:spcPts val="0"/>
              </a:spcBef>
              <a:spcAft>
                <a:spcPts val="0"/>
              </a:spcAft>
              <a:buNone/>
            </a:pPr>
            <a:r>
              <a:rPr lang="en-US" sz="2500" dirty="0" err="1">
                <a:latin typeface="Times New Roman"/>
                <a:ea typeface="Times New Roman"/>
                <a:cs typeface="Times New Roman"/>
                <a:sym typeface="Times New Roman"/>
              </a:rPr>
              <a:t>Streamlit</a:t>
            </a:r>
            <a:r>
              <a:rPr lang="en-US" sz="2500" dirty="0">
                <a:latin typeface="Times New Roman"/>
                <a:ea typeface="Times New Roman"/>
                <a:cs typeface="Times New Roman"/>
                <a:sym typeface="Times New Roman"/>
              </a:rPr>
              <a:t> interface displays the results of object detection, tracking, and counting to the user by showing bounding boxes and ids of each object along with label and count.</a:t>
            </a:r>
            <a:endParaRPr sz="2500" dirty="0">
              <a:latin typeface="Times New Roman"/>
              <a:ea typeface="Times New Roman"/>
              <a:cs typeface="Times New Roman"/>
              <a:sym typeface="Times New Roman"/>
            </a:endParaRPr>
          </a:p>
          <a:p>
            <a:pPr marL="0" lvl="0" indent="0" algn="just" rtl="0">
              <a:spcBef>
                <a:spcPts val="0"/>
              </a:spcBef>
              <a:spcAft>
                <a:spcPts val="0"/>
              </a:spcAft>
              <a:buNone/>
            </a:pPr>
            <a:endParaRPr sz="2500" dirty="0">
              <a:latin typeface="Times New Roman"/>
              <a:ea typeface="Times New Roman"/>
              <a:cs typeface="Times New Roman"/>
              <a:sym typeface="Times New Roman"/>
            </a:endParaRPr>
          </a:p>
          <a:p>
            <a:pPr marL="0" lvl="0" indent="0" algn="just" rtl="0">
              <a:spcBef>
                <a:spcPts val="0"/>
              </a:spcBef>
              <a:spcAft>
                <a:spcPts val="0"/>
              </a:spcAft>
              <a:buNone/>
            </a:pPr>
            <a:endParaRPr sz="2500" dirty="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6bff552950_7_2"/>
          <p:cNvSpPr txBox="1"/>
          <p:nvPr/>
        </p:nvSpPr>
        <p:spPr>
          <a:xfrm>
            <a:off x="886408" y="271612"/>
            <a:ext cx="10742076" cy="658638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7. </a:t>
            </a:r>
            <a:r>
              <a:rPr lang="en-US" sz="2600" b="1" dirty="0">
                <a:solidFill>
                  <a:schemeClr val="dk1"/>
                </a:solidFill>
                <a:latin typeface="Times New Roman"/>
                <a:ea typeface="Times New Roman"/>
                <a:cs typeface="Times New Roman"/>
                <a:sym typeface="Times New Roman"/>
              </a:rPr>
              <a:t>User Interaction:</a:t>
            </a:r>
            <a:endParaRPr sz="2600" b="1"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Provided interactive features for users to visualize the detected objects and their counts in real-time.</a:t>
            </a:r>
            <a:endParaRPr sz="2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Enabled users to choose different input sources (images, videos, webcam feeds, etc.) and observe the system's detection and counting capabilities.</a:t>
            </a:r>
            <a:endParaRPr sz="2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2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8. </a:t>
            </a:r>
            <a:r>
              <a:rPr lang="en-US" sz="2600" b="1" dirty="0">
                <a:solidFill>
                  <a:schemeClr val="dk1"/>
                </a:solidFill>
                <a:latin typeface="Times New Roman"/>
                <a:ea typeface="Times New Roman"/>
                <a:cs typeface="Times New Roman"/>
                <a:sym typeface="Times New Roman"/>
              </a:rPr>
              <a:t>Performance Optimization:</a:t>
            </a:r>
            <a:endParaRPr sz="2600" b="1"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Implemented optimizations to ensure real-time processing of uploaded content.</a:t>
            </a:r>
            <a:endParaRPr sz="2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Fine-tuned the model and tracking algorithms for efficient and accurate object detection and counting.</a:t>
            </a:r>
            <a:endParaRPr sz="2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2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9. </a:t>
            </a:r>
            <a:r>
              <a:rPr lang="en-US" sz="2600" b="1" dirty="0">
                <a:solidFill>
                  <a:schemeClr val="dk1"/>
                </a:solidFill>
                <a:latin typeface="Times New Roman"/>
                <a:ea typeface="Times New Roman"/>
                <a:cs typeface="Times New Roman"/>
                <a:sym typeface="Times New Roman"/>
              </a:rPr>
              <a:t>Testing and Validation:</a:t>
            </a:r>
            <a:endParaRPr sz="2600" b="1"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Conducted thorough testing to ensure the robustness and accuracy of the system.</a:t>
            </a:r>
            <a:endParaRPr sz="2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Validated the object detection and counting results against ground truth data to assess the system's performance.</a:t>
            </a:r>
            <a:endParaRPr sz="2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8528" y="1282054"/>
            <a:ext cx="3354943" cy="492443"/>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Object Detection</a:t>
            </a:r>
          </a:p>
        </p:txBody>
      </p:sp>
      <p:pic>
        <p:nvPicPr>
          <p:cNvPr id="4" name="Picture 3">
            <a:extLst>
              <a:ext uri="{FF2B5EF4-FFF2-40B4-BE49-F238E27FC236}">
                <a16:creationId xmlns:a16="http://schemas.microsoft.com/office/drawing/2014/main" id="{5F37BFBE-B3A0-25C8-BF39-BAF04EA639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680" y="2188542"/>
            <a:ext cx="5261300" cy="3742360"/>
          </a:xfrm>
          <a:prstGeom prst="rect">
            <a:avLst/>
          </a:prstGeom>
          <a:noFill/>
        </p:spPr>
      </p:pic>
      <p:sp>
        <p:nvSpPr>
          <p:cNvPr id="6" name="TextBox 5">
            <a:extLst>
              <a:ext uri="{FF2B5EF4-FFF2-40B4-BE49-F238E27FC236}">
                <a16:creationId xmlns:a16="http://schemas.microsoft.com/office/drawing/2014/main" id="{5CD8902B-595C-085E-AB94-44D71DC9FAC9}"/>
              </a:ext>
            </a:extLst>
          </p:cNvPr>
          <p:cNvSpPr txBox="1"/>
          <p:nvPr/>
        </p:nvSpPr>
        <p:spPr>
          <a:xfrm>
            <a:off x="2925925" y="289032"/>
            <a:ext cx="6097554" cy="707886"/>
          </a:xfrm>
          <a:prstGeom prst="rect">
            <a:avLst/>
          </a:prstGeom>
          <a:noFill/>
        </p:spPr>
        <p:txBody>
          <a:bodyPr wrap="square">
            <a:spAutoFit/>
          </a:bodyPr>
          <a:lstStyle/>
          <a:p>
            <a:pPr algn="ctr"/>
            <a:r>
              <a:rPr lang="en-US" sz="4000" b="1" u="sng" dirty="0">
                <a:latin typeface="Times New Roman" panose="02020603050405020304" pitchFamily="18" charset="0"/>
                <a:cs typeface="Times New Roman" panose="02020603050405020304" pitchFamily="18" charset="0"/>
              </a:rPr>
              <a:t>Implementation:</a:t>
            </a:r>
            <a:endParaRPr lang="en-IN" sz="4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0BC3503-6902-6783-85DE-6BBA0A53AEEA}"/>
              </a:ext>
            </a:extLst>
          </p:cNvPr>
          <p:cNvPicPr>
            <a:picLocks noChangeAspect="1"/>
          </p:cNvPicPr>
          <p:nvPr/>
        </p:nvPicPr>
        <p:blipFill>
          <a:blip r:embed="rId3"/>
          <a:stretch>
            <a:fillRect/>
          </a:stretch>
        </p:blipFill>
        <p:spPr>
          <a:xfrm>
            <a:off x="5974702" y="2188542"/>
            <a:ext cx="5617131" cy="3742360"/>
          </a:xfrm>
          <a:prstGeom prst="rect">
            <a:avLst/>
          </a:prstGeom>
        </p:spPr>
      </p:pic>
    </p:spTree>
    <p:extLst>
      <p:ext uri="{BB962C8B-B14F-4D97-AF65-F5344CB8AC3E}">
        <p14:creationId xmlns:p14="http://schemas.microsoft.com/office/powerpoint/2010/main" val="3706883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26C8-11E8-A80F-4644-82EBF553A484}"/>
              </a:ext>
            </a:extLst>
          </p:cNvPr>
          <p:cNvSpPr>
            <a:spLocks noGrp="1"/>
          </p:cNvSpPr>
          <p:nvPr>
            <p:ph type="title"/>
          </p:nvPr>
        </p:nvSpPr>
        <p:spPr>
          <a:xfrm>
            <a:off x="1894113" y="277095"/>
            <a:ext cx="7716417" cy="640800"/>
          </a:xfrm>
        </p:spPr>
        <p:txBody>
          <a:bodyPr/>
          <a:lstStyle/>
          <a:p>
            <a:r>
              <a:rPr lang="en-US" sz="2600" b="1" dirty="0">
                <a:latin typeface="Times New Roman" panose="02020603050405020304" pitchFamily="18" charset="0"/>
                <a:cs typeface="Times New Roman" panose="02020603050405020304" pitchFamily="18" charset="0"/>
              </a:rPr>
              <a:t>YOLO Models Comparison and Architecture</a:t>
            </a:r>
            <a:endParaRPr lang="en-IN" sz="2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8272552-B5F4-BD00-5109-93BF84D326CE}"/>
              </a:ext>
            </a:extLst>
          </p:cNvPr>
          <p:cNvPicPr>
            <a:picLocks noChangeAspect="1"/>
          </p:cNvPicPr>
          <p:nvPr/>
        </p:nvPicPr>
        <p:blipFill rotWithShape="1">
          <a:blip r:embed="rId2"/>
          <a:srcRect t="677" b="12020"/>
          <a:stretch/>
        </p:blipFill>
        <p:spPr>
          <a:xfrm>
            <a:off x="372718" y="1467102"/>
            <a:ext cx="5510953" cy="2199414"/>
          </a:xfrm>
          <a:prstGeom prst="rect">
            <a:avLst/>
          </a:prstGeom>
        </p:spPr>
      </p:pic>
      <p:pic>
        <p:nvPicPr>
          <p:cNvPr id="7" name="Picture 6">
            <a:extLst>
              <a:ext uri="{FF2B5EF4-FFF2-40B4-BE49-F238E27FC236}">
                <a16:creationId xmlns:a16="http://schemas.microsoft.com/office/drawing/2014/main" id="{79E9F8A7-B13A-4C5F-9B8F-AB90C7462F35}"/>
              </a:ext>
            </a:extLst>
          </p:cNvPr>
          <p:cNvPicPr>
            <a:picLocks noChangeAspect="1"/>
          </p:cNvPicPr>
          <p:nvPr/>
        </p:nvPicPr>
        <p:blipFill>
          <a:blip r:embed="rId3"/>
          <a:stretch>
            <a:fillRect/>
          </a:stretch>
        </p:blipFill>
        <p:spPr>
          <a:xfrm>
            <a:off x="6728974" y="1079881"/>
            <a:ext cx="4487247" cy="2778741"/>
          </a:xfrm>
          <a:prstGeom prst="rect">
            <a:avLst/>
          </a:prstGeom>
        </p:spPr>
      </p:pic>
      <p:pic>
        <p:nvPicPr>
          <p:cNvPr id="1026" name="Picture 2" descr="YOLO V4 | Social Distancing and Face Mask Detection using YOLO V4">
            <a:extLst>
              <a:ext uri="{FF2B5EF4-FFF2-40B4-BE49-F238E27FC236}">
                <a16:creationId xmlns:a16="http://schemas.microsoft.com/office/drawing/2014/main" id="{EDE04E6B-BDCB-8BC5-9189-FCA08B172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821" y="4215723"/>
            <a:ext cx="10245012" cy="240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974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2AB9E-C4E8-3C02-BB3D-9ACAB333E357}"/>
              </a:ext>
            </a:extLst>
          </p:cNvPr>
          <p:cNvSpPr>
            <a:spLocks noGrp="1"/>
          </p:cNvSpPr>
          <p:nvPr>
            <p:ph type="title"/>
          </p:nvPr>
        </p:nvSpPr>
        <p:spPr>
          <a:xfrm>
            <a:off x="2090057" y="273600"/>
            <a:ext cx="7100596" cy="1144800"/>
          </a:xfrm>
        </p:spPr>
        <p:txBody>
          <a:bodyPr/>
          <a:lstStyle/>
          <a:p>
            <a:pPr algn="ctr"/>
            <a:r>
              <a:rPr lang="en-US" sz="2600" b="1" dirty="0">
                <a:latin typeface="Times New Roman" panose="02020603050405020304" pitchFamily="18" charset="0"/>
                <a:cs typeface="Times New Roman" panose="02020603050405020304" pitchFamily="18" charset="0"/>
              </a:rPr>
              <a:t>Object Tracking Algorithms</a:t>
            </a:r>
            <a:endParaRPr lang="en-IN" sz="2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0E573D8-1342-AEFA-60F6-E3F09A13D873}"/>
              </a:ext>
            </a:extLst>
          </p:cNvPr>
          <p:cNvPicPr>
            <a:picLocks noChangeAspect="1"/>
          </p:cNvPicPr>
          <p:nvPr/>
        </p:nvPicPr>
        <p:blipFill>
          <a:blip r:embed="rId2"/>
          <a:stretch>
            <a:fillRect/>
          </a:stretch>
        </p:blipFill>
        <p:spPr>
          <a:xfrm>
            <a:off x="279188" y="2220686"/>
            <a:ext cx="3944144" cy="2883219"/>
          </a:xfrm>
          <a:prstGeom prst="rect">
            <a:avLst/>
          </a:prstGeom>
        </p:spPr>
      </p:pic>
      <p:pic>
        <p:nvPicPr>
          <p:cNvPr id="9" name="Picture 2" descr="https://www.luffca.com/wp-content/uploads/2023/06/multiple-object-tracking-bytetrack.png">
            <a:extLst>
              <a:ext uri="{FF2B5EF4-FFF2-40B4-BE49-F238E27FC236}">
                <a16:creationId xmlns:a16="http://schemas.microsoft.com/office/drawing/2014/main" id="{06FA9142-FC75-61F2-D5B3-542262727F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6" t="5593" r="4803" b="9274"/>
          <a:stretch/>
        </p:blipFill>
        <p:spPr bwMode="auto">
          <a:xfrm>
            <a:off x="4312257" y="1847461"/>
            <a:ext cx="7704707" cy="386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934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9" name="Google Shape;329;g26bff552950_6_8"/>
          <p:cNvPicPr preferRelativeResize="0"/>
          <p:nvPr/>
        </p:nvPicPr>
        <p:blipFill>
          <a:blip r:embed="rId3">
            <a:alphaModFix/>
          </a:blip>
          <a:stretch>
            <a:fillRect/>
          </a:stretch>
        </p:blipFill>
        <p:spPr>
          <a:xfrm>
            <a:off x="1876969" y="1225063"/>
            <a:ext cx="8459101" cy="5208375"/>
          </a:xfrm>
          <a:prstGeom prst="rect">
            <a:avLst/>
          </a:prstGeom>
          <a:noFill/>
          <a:ln>
            <a:noFill/>
          </a:ln>
        </p:spPr>
      </p:pic>
      <p:sp>
        <p:nvSpPr>
          <p:cNvPr id="330" name="Google Shape;330;g26bff552950_6_8"/>
          <p:cNvSpPr txBox="1"/>
          <p:nvPr/>
        </p:nvSpPr>
        <p:spPr>
          <a:xfrm>
            <a:off x="2184879" y="507940"/>
            <a:ext cx="69312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dk1"/>
                </a:solidFill>
                <a:latin typeface="Times New Roman"/>
                <a:ea typeface="Times New Roman"/>
                <a:cs typeface="Times New Roman"/>
                <a:sym typeface="Times New Roman"/>
              </a:rPr>
              <a:t>                     DISPLAY DETECTED FRAMES</a:t>
            </a:r>
            <a:endParaRPr sz="2400" b="1" dirty="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4027-5B4E-7C41-6EAC-DAEA00F37D24}"/>
              </a:ext>
            </a:extLst>
          </p:cNvPr>
          <p:cNvSpPr>
            <a:spLocks noGrp="1"/>
          </p:cNvSpPr>
          <p:nvPr>
            <p:ph type="title"/>
          </p:nvPr>
        </p:nvSpPr>
        <p:spPr>
          <a:xfrm>
            <a:off x="609780" y="77656"/>
            <a:ext cx="10972440" cy="1144800"/>
          </a:xfrm>
        </p:spPr>
        <p:txBody>
          <a:bodyPr/>
          <a:lstStyle/>
          <a:p>
            <a:pPr algn="ctr"/>
            <a:r>
              <a:rPr lang="en-US" sz="4000" b="1" u="sng" dirty="0">
                <a:latin typeface="Times New Roman" panose="02020603050405020304" pitchFamily="18" charset="0"/>
                <a:cs typeface="Times New Roman" panose="02020603050405020304" pitchFamily="18" charset="0"/>
              </a:rPr>
              <a:t>Index</a:t>
            </a:r>
            <a:endParaRPr lang="en-IN" b="1"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A79DB31-B863-9FFD-C805-FA3343FB1A77}"/>
              </a:ext>
            </a:extLst>
          </p:cNvPr>
          <p:cNvSpPr>
            <a:spLocks noGrp="1"/>
          </p:cNvSpPr>
          <p:nvPr>
            <p:ph type="subTitle" idx="1"/>
          </p:nvPr>
        </p:nvSpPr>
        <p:spPr>
          <a:xfrm>
            <a:off x="1222309" y="1593440"/>
            <a:ext cx="10163667" cy="5059286"/>
          </a:xfrm>
        </p:spPr>
        <p:txBody>
          <a:bodyPr/>
          <a:lstStyle/>
          <a:p>
            <a:pPr algn="just"/>
            <a:r>
              <a:rPr lang="en-US" sz="2600" dirty="0">
                <a:latin typeface="Times New Roman" panose="02020603050405020304" pitchFamily="18" charset="0"/>
                <a:cs typeface="Times New Roman" panose="02020603050405020304" pitchFamily="18" charset="0"/>
              </a:rPr>
              <a:t>Abstract</a:t>
            </a:r>
          </a:p>
          <a:p>
            <a:pPr algn="just"/>
            <a:r>
              <a:rPr lang="en-US" sz="2600" dirty="0">
                <a:latin typeface="Times New Roman" panose="02020603050405020304" pitchFamily="18" charset="0"/>
                <a:cs typeface="Times New Roman" panose="02020603050405020304" pitchFamily="18" charset="0"/>
              </a:rPr>
              <a:t>Objectives</a:t>
            </a:r>
          </a:p>
          <a:p>
            <a:pPr algn="just"/>
            <a:r>
              <a:rPr lang="en-US" sz="2600" dirty="0">
                <a:latin typeface="Times New Roman" panose="02020603050405020304" pitchFamily="18" charset="0"/>
                <a:cs typeface="Times New Roman" panose="02020603050405020304" pitchFamily="18" charset="0"/>
              </a:rPr>
              <a:t>Literature Survey</a:t>
            </a:r>
          </a:p>
          <a:p>
            <a:pPr algn="just"/>
            <a:r>
              <a:rPr lang="en-US" sz="2600" dirty="0">
                <a:latin typeface="Times New Roman" panose="02020603050405020304" pitchFamily="18" charset="0"/>
                <a:cs typeface="Times New Roman" panose="02020603050405020304" pitchFamily="18" charset="0"/>
              </a:rPr>
              <a:t>Drawbacks to existing system</a:t>
            </a:r>
          </a:p>
          <a:p>
            <a:pPr algn="just"/>
            <a:r>
              <a:rPr lang="en-IN" sz="2600" dirty="0">
                <a:latin typeface="Times New Roman" panose="02020603050405020304" pitchFamily="18" charset="0"/>
                <a:cs typeface="Times New Roman" panose="02020603050405020304" pitchFamily="18" charset="0"/>
              </a:rPr>
              <a:t>About Dataset</a:t>
            </a:r>
          </a:p>
          <a:p>
            <a:pPr algn="just"/>
            <a:r>
              <a:rPr lang="en-IN" sz="2600" dirty="0">
                <a:latin typeface="Times New Roman" panose="02020603050405020304" pitchFamily="18" charset="0"/>
                <a:cs typeface="Times New Roman" panose="02020603050405020304" pitchFamily="18" charset="0"/>
              </a:rPr>
              <a:t>System Design</a:t>
            </a:r>
          </a:p>
          <a:p>
            <a:pPr algn="just"/>
            <a:r>
              <a:rPr lang="en-IN" sz="2600" dirty="0">
                <a:latin typeface="Times New Roman" panose="02020603050405020304" pitchFamily="18" charset="0"/>
                <a:cs typeface="Times New Roman" panose="02020603050405020304" pitchFamily="18" charset="0"/>
              </a:rPr>
              <a:t>Methodology</a:t>
            </a:r>
          </a:p>
          <a:p>
            <a:pPr algn="just"/>
            <a:r>
              <a:rPr lang="en-IN" sz="2600" dirty="0">
                <a:latin typeface="Times New Roman" panose="02020603050405020304" pitchFamily="18" charset="0"/>
                <a:cs typeface="Times New Roman" panose="02020603050405020304" pitchFamily="18" charset="0"/>
              </a:rPr>
              <a:t>Implementation</a:t>
            </a:r>
          </a:p>
          <a:p>
            <a:pPr algn="just"/>
            <a:r>
              <a:rPr lang="en-IN" sz="2600" dirty="0">
                <a:latin typeface="Times New Roman" panose="02020603050405020304" pitchFamily="18" charset="0"/>
                <a:cs typeface="Times New Roman" panose="02020603050405020304" pitchFamily="18" charset="0"/>
              </a:rPr>
              <a:t>Output</a:t>
            </a:r>
          </a:p>
          <a:p>
            <a:pPr algn="just"/>
            <a:r>
              <a:rPr lang="en-IN" sz="2600" dirty="0">
                <a:latin typeface="Times New Roman" panose="02020603050405020304" pitchFamily="18" charset="0"/>
                <a:cs typeface="Times New Roman" panose="02020603050405020304" pitchFamily="18" charset="0"/>
              </a:rPr>
              <a:t>Performance Metrics</a:t>
            </a:r>
          </a:p>
          <a:p>
            <a:pPr algn="just"/>
            <a:r>
              <a:rPr lang="en-IN" sz="2600" dirty="0">
                <a:latin typeface="Times New Roman" panose="02020603050405020304" pitchFamily="18" charset="0"/>
                <a:cs typeface="Times New Roman" panose="02020603050405020304" pitchFamily="18" charset="0"/>
              </a:rPr>
              <a:t>Conclusion</a:t>
            </a:r>
          </a:p>
          <a:p>
            <a:pPr algn="just"/>
            <a:endParaRPr lang="en-IN" sz="2600" dirty="0">
              <a:latin typeface="Times New Roman" panose="02020603050405020304" pitchFamily="18" charset="0"/>
              <a:cs typeface="Times New Roman" panose="02020603050405020304" pitchFamily="18" charset="0"/>
            </a:endParaRPr>
          </a:p>
          <a:p>
            <a:pPr algn="just"/>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154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6bff552950_7_12"/>
          <p:cNvSpPr txBox="1"/>
          <p:nvPr/>
        </p:nvSpPr>
        <p:spPr>
          <a:xfrm>
            <a:off x="4959275" y="178275"/>
            <a:ext cx="17223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dk1"/>
                </a:solidFill>
                <a:latin typeface="Times New Roman"/>
                <a:ea typeface="Times New Roman"/>
                <a:cs typeface="Times New Roman"/>
                <a:sym typeface="Times New Roman"/>
              </a:rPr>
              <a:t>IMAGE </a:t>
            </a:r>
            <a:endParaRPr sz="3000" b="1">
              <a:solidFill>
                <a:schemeClr val="dk1"/>
              </a:solidFill>
              <a:latin typeface="Times New Roman"/>
              <a:ea typeface="Times New Roman"/>
              <a:cs typeface="Times New Roman"/>
              <a:sym typeface="Times New Roman"/>
            </a:endParaRPr>
          </a:p>
        </p:txBody>
      </p:sp>
      <p:pic>
        <p:nvPicPr>
          <p:cNvPr id="337" name="Google Shape;337;g26bff552950_7_12"/>
          <p:cNvPicPr preferRelativeResize="0"/>
          <p:nvPr/>
        </p:nvPicPr>
        <p:blipFill>
          <a:blip r:embed="rId3">
            <a:alphaModFix/>
          </a:blip>
          <a:stretch>
            <a:fillRect/>
          </a:stretch>
        </p:blipFill>
        <p:spPr>
          <a:xfrm>
            <a:off x="571500" y="974000"/>
            <a:ext cx="5023675" cy="5013099"/>
          </a:xfrm>
          <a:prstGeom prst="rect">
            <a:avLst/>
          </a:prstGeom>
          <a:noFill/>
          <a:ln>
            <a:noFill/>
          </a:ln>
        </p:spPr>
      </p:pic>
      <p:pic>
        <p:nvPicPr>
          <p:cNvPr id="338" name="Google Shape;338;g26bff552950_7_12"/>
          <p:cNvPicPr preferRelativeResize="0"/>
          <p:nvPr/>
        </p:nvPicPr>
        <p:blipFill>
          <a:blip r:embed="rId4">
            <a:alphaModFix/>
          </a:blip>
          <a:stretch>
            <a:fillRect/>
          </a:stretch>
        </p:blipFill>
        <p:spPr>
          <a:xfrm>
            <a:off x="5705750" y="973999"/>
            <a:ext cx="5936426" cy="5013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6bff552950_7_16"/>
          <p:cNvSpPr txBox="1"/>
          <p:nvPr/>
        </p:nvSpPr>
        <p:spPr>
          <a:xfrm>
            <a:off x="2346350" y="112375"/>
            <a:ext cx="1587600" cy="4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 </a:t>
            </a:r>
            <a:r>
              <a:rPr lang="en-US" sz="3000" b="1">
                <a:solidFill>
                  <a:schemeClr val="dk1"/>
                </a:solidFill>
                <a:latin typeface="Times New Roman"/>
                <a:ea typeface="Times New Roman"/>
                <a:cs typeface="Times New Roman"/>
                <a:sym typeface="Times New Roman"/>
              </a:rPr>
              <a:t>VIDEO</a:t>
            </a:r>
            <a:endParaRPr sz="3000" b="1">
              <a:solidFill>
                <a:schemeClr val="dk1"/>
              </a:solidFill>
              <a:latin typeface="Times New Roman"/>
              <a:ea typeface="Times New Roman"/>
              <a:cs typeface="Times New Roman"/>
              <a:sym typeface="Times New Roman"/>
            </a:endParaRPr>
          </a:p>
        </p:txBody>
      </p:sp>
      <p:sp>
        <p:nvSpPr>
          <p:cNvPr id="345" name="Google Shape;345;g26bff552950_7_16"/>
          <p:cNvSpPr txBox="1"/>
          <p:nvPr/>
        </p:nvSpPr>
        <p:spPr>
          <a:xfrm>
            <a:off x="7837725" y="112375"/>
            <a:ext cx="2076900" cy="4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chemeClr val="dk1"/>
                </a:solidFill>
                <a:latin typeface="Times New Roman"/>
                <a:ea typeface="Times New Roman"/>
                <a:cs typeface="Times New Roman"/>
                <a:sym typeface="Times New Roman"/>
              </a:rPr>
              <a:t>YOUTUBE</a:t>
            </a:r>
            <a:endParaRPr sz="2600" b="1">
              <a:solidFill>
                <a:schemeClr val="dk1"/>
              </a:solidFill>
              <a:latin typeface="Times New Roman"/>
              <a:ea typeface="Times New Roman"/>
              <a:cs typeface="Times New Roman"/>
              <a:sym typeface="Times New Roman"/>
            </a:endParaRPr>
          </a:p>
        </p:txBody>
      </p:sp>
      <p:pic>
        <p:nvPicPr>
          <p:cNvPr id="346" name="Google Shape;346;g26bff552950_7_16"/>
          <p:cNvPicPr preferRelativeResize="0"/>
          <p:nvPr/>
        </p:nvPicPr>
        <p:blipFill>
          <a:blip r:embed="rId3">
            <a:alphaModFix/>
          </a:blip>
          <a:stretch>
            <a:fillRect/>
          </a:stretch>
        </p:blipFill>
        <p:spPr>
          <a:xfrm>
            <a:off x="582524" y="775063"/>
            <a:ext cx="5334001" cy="5307876"/>
          </a:xfrm>
          <a:prstGeom prst="rect">
            <a:avLst/>
          </a:prstGeom>
          <a:noFill/>
          <a:ln>
            <a:noFill/>
          </a:ln>
        </p:spPr>
      </p:pic>
      <p:pic>
        <p:nvPicPr>
          <p:cNvPr id="347" name="Google Shape;347;g26bff552950_7_16"/>
          <p:cNvPicPr preferRelativeResize="0"/>
          <p:nvPr/>
        </p:nvPicPr>
        <p:blipFill rotWithShape="1">
          <a:blip r:embed="rId4">
            <a:alphaModFix/>
          </a:blip>
          <a:srcRect r="4689"/>
          <a:stretch/>
        </p:blipFill>
        <p:spPr>
          <a:xfrm>
            <a:off x="6095999" y="745725"/>
            <a:ext cx="5474799" cy="5366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26bff552950_7_20"/>
          <p:cNvSpPr txBox="1"/>
          <p:nvPr/>
        </p:nvSpPr>
        <p:spPr>
          <a:xfrm>
            <a:off x="5342250" y="372175"/>
            <a:ext cx="150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chemeClr val="dk1"/>
                </a:solidFill>
                <a:latin typeface="Times New Roman"/>
                <a:ea typeface="Times New Roman"/>
                <a:cs typeface="Times New Roman"/>
                <a:sym typeface="Times New Roman"/>
              </a:rPr>
              <a:t>RTSP</a:t>
            </a:r>
            <a:endParaRPr sz="3600" b="1">
              <a:solidFill>
                <a:schemeClr val="dk1"/>
              </a:solidFill>
              <a:latin typeface="Times New Roman"/>
              <a:ea typeface="Times New Roman"/>
              <a:cs typeface="Times New Roman"/>
              <a:sym typeface="Times New Roman"/>
            </a:endParaRPr>
          </a:p>
        </p:txBody>
      </p:sp>
      <p:pic>
        <p:nvPicPr>
          <p:cNvPr id="354" name="Google Shape;354;g26bff552950_7_20"/>
          <p:cNvPicPr preferRelativeResize="0"/>
          <p:nvPr/>
        </p:nvPicPr>
        <p:blipFill>
          <a:blip r:embed="rId3">
            <a:alphaModFix/>
          </a:blip>
          <a:stretch>
            <a:fillRect/>
          </a:stretch>
        </p:blipFill>
        <p:spPr>
          <a:xfrm>
            <a:off x="2419150" y="1192374"/>
            <a:ext cx="7072599" cy="4868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g26bff552950_7_24"/>
          <p:cNvPicPr preferRelativeResize="0"/>
          <p:nvPr/>
        </p:nvPicPr>
        <p:blipFill rotWithShape="1">
          <a:blip r:embed="rId3">
            <a:alphaModFix/>
          </a:blip>
          <a:srcRect t="14718" r="3362" b="9724"/>
          <a:stretch/>
        </p:blipFill>
        <p:spPr>
          <a:xfrm>
            <a:off x="393113" y="1547950"/>
            <a:ext cx="11405774" cy="4114800"/>
          </a:xfrm>
          <a:prstGeom prst="rect">
            <a:avLst/>
          </a:prstGeom>
          <a:noFill/>
          <a:ln>
            <a:noFill/>
          </a:ln>
        </p:spPr>
      </p:pic>
      <p:sp>
        <p:nvSpPr>
          <p:cNvPr id="361" name="Google Shape;361;g26bff552950_7_24"/>
          <p:cNvSpPr txBox="1"/>
          <p:nvPr/>
        </p:nvSpPr>
        <p:spPr>
          <a:xfrm>
            <a:off x="1539307" y="323677"/>
            <a:ext cx="8499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u="sng" dirty="0">
                <a:solidFill>
                  <a:schemeClr val="dk1"/>
                </a:solidFill>
                <a:latin typeface="Times New Roman"/>
                <a:ea typeface="Times New Roman"/>
                <a:cs typeface="Times New Roman"/>
                <a:sym typeface="Times New Roman"/>
              </a:rPr>
              <a:t>Output</a:t>
            </a:r>
            <a:endParaRPr sz="4000" b="1" u="sng" dirty="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g26bff552950_4_20"/>
          <p:cNvPicPr preferRelativeResize="0"/>
          <p:nvPr/>
        </p:nvPicPr>
        <p:blipFill rotWithShape="1">
          <a:blip r:embed="rId3">
            <a:alphaModFix/>
          </a:blip>
          <a:srcRect t="13807" r="3053" b="6428"/>
          <a:stretch/>
        </p:blipFill>
        <p:spPr>
          <a:xfrm>
            <a:off x="448600" y="998711"/>
            <a:ext cx="11294798" cy="452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g26bff552950_8_4"/>
          <p:cNvPicPr preferRelativeResize="0"/>
          <p:nvPr/>
        </p:nvPicPr>
        <p:blipFill rotWithShape="1">
          <a:blip r:embed="rId3">
            <a:alphaModFix/>
          </a:blip>
          <a:srcRect t="17074" r="3194" b="7709"/>
          <a:stretch/>
        </p:blipFill>
        <p:spPr>
          <a:xfrm>
            <a:off x="595575" y="1102700"/>
            <a:ext cx="11112000" cy="465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6bff552950_4_25"/>
          <p:cNvSpPr txBox="1"/>
          <p:nvPr/>
        </p:nvSpPr>
        <p:spPr>
          <a:xfrm>
            <a:off x="3608525" y="24911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80" name="Google Shape;380;g26bff552950_4_25"/>
          <p:cNvPicPr preferRelativeResize="0"/>
          <p:nvPr/>
        </p:nvPicPr>
        <p:blipFill rotWithShape="1">
          <a:blip r:embed="rId3">
            <a:alphaModFix/>
          </a:blip>
          <a:srcRect t="13950" b="5501"/>
          <a:stretch/>
        </p:blipFill>
        <p:spPr>
          <a:xfrm>
            <a:off x="480500" y="1126261"/>
            <a:ext cx="11215598" cy="480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7859-F6CE-AD10-5C21-893A152E443D}"/>
              </a:ext>
            </a:extLst>
          </p:cNvPr>
          <p:cNvSpPr>
            <a:spLocks noGrp="1"/>
          </p:cNvSpPr>
          <p:nvPr>
            <p:ph type="title"/>
          </p:nvPr>
        </p:nvSpPr>
        <p:spPr>
          <a:xfrm>
            <a:off x="488182" y="108588"/>
            <a:ext cx="10972440" cy="1144800"/>
          </a:xfrm>
        </p:spPr>
        <p:txBody>
          <a:bodyPr/>
          <a:lstStyle/>
          <a:p>
            <a:pPr algn="ctr"/>
            <a:r>
              <a:rPr lang="en-US" sz="4000" b="1" u="sng" dirty="0">
                <a:latin typeface="Times New Roman" panose="02020603050405020304" pitchFamily="18" charset="0"/>
                <a:cs typeface="Times New Roman" panose="02020603050405020304" pitchFamily="18" charset="0"/>
              </a:rPr>
              <a:t>Performance Metrics</a:t>
            </a:r>
            <a:endParaRPr lang="en-IN" sz="4000" b="1" u="sng"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B01CCEAC-369B-89DD-0EDE-779434736F5C}"/>
              </a:ext>
            </a:extLst>
          </p:cNvPr>
          <p:cNvGraphicFramePr>
            <a:graphicFrameLocks noGrp="1"/>
          </p:cNvGraphicFramePr>
          <p:nvPr>
            <p:extLst>
              <p:ext uri="{D42A27DB-BD31-4B8C-83A1-F6EECF244321}">
                <p14:modId xmlns:p14="http://schemas.microsoft.com/office/powerpoint/2010/main" val="2577477913"/>
              </p:ext>
            </p:extLst>
          </p:nvPr>
        </p:nvGraphicFramePr>
        <p:xfrm>
          <a:off x="1567541" y="1418400"/>
          <a:ext cx="9311950" cy="4758612"/>
        </p:xfrm>
        <a:graphic>
          <a:graphicData uri="http://schemas.openxmlformats.org/drawingml/2006/table">
            <a:tbl>
              <a:tblPr firstRow="1" bandRow="1">
                <a:tableStyleId>{5C22544A-7EE6-4342-B048-85BDC9FD1C3A}</a:tableStyleId>
              </a:tblPr>
              <a:tblGrid>
                <a:gridCol w="1862390">
                  <a:extLst>
                    <a:ext uri="{9D8B030D-6E8A-4147-A177-3AD203B41FA5}">
                      <a16:colId xmlns:a16="http://schemas.microsoft.com/office/drawing/2014/main" val="2055078780"/>
                    </a:ext>
                  </a:extLst>
                </a:gridCol>
                <a:gridCol w="1862390">
                  <a:extLst>
                    <a:ext uri="{9D8B030D-6E8A-4147-A177-3AD203B41FA5}">
                      <a16:colId xmlns:a16="http://schemas.microsoft.com/office/drawing/2014/main" val="3426725274"/>
                    </a:ext>
                  </a:extLst>
                </a:gridCol>
                <a:gridCol w="1862390">
                  <a:extLst>
                    <a:ext uri="{9D8B030D-6E8A-4147-A177-3AD203B41FA5}">
                      <a16:colId xmlns:a16="http://schemas.microsoft.com/office/drawing/2014/main" val="4149566009"/>
                    </a:ext>
                  </a:extLst>
                </a:gridCol>
                <a:gridCol w="1862390">
                  <a:extLst>
                    <a:ext uri="{9D8B030D-6E8A-4147-A177-3AD203B41FA5}">
                      <a16:colId xmlns:a16="http://schemas.microsoft.com/office/drawing/2014/main" val="1672709051"/>
                    </a:ext>
                  </a:extLst>
                </a:gridCol>
                <a:gridCol w="1862390">
                  <a:extLst>
                    <a:ext uri="{9D8B030D-6E8A-4147-A177-3AD203B41FA5}">
                      <a16:colId xmlns:a16="http://schemas.microsoft.com/office/drawing/2014/main" val="2116327078"/>
                    </a:ext>
                  </a:extLst>
                </a:gridCol>
              </a:tblGrid>
              <a:tr h="793102">
                <a:tc>
                  <a:txBody>
                    <a:bodyPr/>
                    <a:lstStyle/>
                    <a:p>
                      <a:r>
                        <a:rPr lang="en-US" sz="1800" b="1" dirty="0">
                          <a:latin typeface="Times New Roman" panose="02020603050405020304" pitchFamily="18" charset="0"/>
                          <a:cs typeface="Times New Roman" panose="02020603050405020304" pitchFamily="18" charset="0"/>
                        </a:rPr>
                        <a:t>Class</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Images</a:t>
                      </a:r>
                    </a:p>
                  </a:txBody>
                  <a:tcPr/>
                </a:tc>
                <a:tc>
                  <a:txBody>
                    <a:bodyPr/>
                    <a:lstStyle/>
                    <a:p>
                      <a:r>
                        <a:rPr lang="en-US" sz="1800" b="1" dirty="0">
                          <a:latin typeface="Times New Roman" panose="02020603050405020304" pitchFamily="18" charset="0"/>
                          <a:cs typeface="Times New Roman" panose="02020603050405020304" pitchFamily="18" charset="0"/>
                        </a:rPr>
                        <a:t>Precision (P)</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Recall (R)</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mAP50</a:t>
                      </a:r>
                      <a:endParaRPr lang="en-IN"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2730219"/>
                  </a:ext>
                </a:extLst>
              </a:tr>
              <a:tr h="793102">
                <a:tc>
                  <a:txBody>
                    <a:bodyPr/>
                    <a:lstStyle/>
                    <a:p>
                      <a:r>
                        <a:rPr lang="en-US" sz="1800" b="1" dirty="0">
                          <a:latin typeface="Times New Roman" panose="02020603050405020304" pitchFamily="18" charset="0"/>
                          <a:cs typeface="Times New Roman" panose="02020603050405020304" pitchFamily="18" charset="0"/>
                        </a:rPr>
                        <a:t>Noodles</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412</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0.863</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0.962</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0.953</a:t>
                      </a:r>
                      <a:endParaRPr lang="en-IN"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42424637"/>
                  </a:ext>
                </a:extLst>
              </a:tr>
              <a:tr h="793102">
                <a:tc>
                  <a:txBody>
                    <a:bodyPr/>
                    <a:lstStyle/>
                    <a:p>
                      <a:r>
                        <a:rPr lang="en-US" sz="1800" b="1" dirty="0">
                          <a:latin typeface="Times New Roman" panose="02020603050405020304" pitchFamily="18" charset="0"/>
                          <a:cs typeface="Times New Roman" panose="02020603050405020304" pitchFamily="18" charset="0"/>
                        </a:rPr>
                        <a:t>Shampoos</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332</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0.859</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0.959</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0.963</a:t>
                      </a:r>
                      <a:endParaRPr lang="en-IN"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60205727"/>
                  </a:ext>
                </a:extLst>
              </a:tr>
              <a:tr h="793102">
                <a:tc>
                  <a:txBody>
                    <a:bodyPr/>
                    <a:lstStyle/>
                    <a:p>
                      <a:r>
                        <a:rPr lang="en-US" sz="1800" b="1" dirty="0">
                          <a:latin typeface="Times New Roman" panose="02020603050405020304" pitchFamily="18" charset="0"/>
                          <a:cs typeface="Times New Roman" panose="02020603050405020304" pitchFamily="18" charset="0"/>
                        </a:rPr>
                        <a:t>Lays</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344</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0.868</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0.897</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0.898</a:t>
                      </a:r>
                      <a:endParaRPr lang="en-IN"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69987216"/>
                  </a:ext>
                </a:extLst>
              </a:tr>
              <a:tr h="793102">
                <a:tc>
                  <a:txBody>
                    <a:bodyPr/>
                    <a:lstStyle/>
                    <a:p>
                      <a:r>
                        <a:rPr lang="en-US" sz="1800" b="1" dirty="0">
                          <a:latin typeface="Times New Roman" panose="02020603050405020304" pitchFamily="18" charset="0"/>
                          <a:cs typeface="Times New Roman" panose="02020603050405020304" pitchFamily="18" charset="0"/>
                        </a:rPr>
                        <a:t>Cool Drinks</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298</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0.948</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0.848</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0.944</a:t>
                      </a:r>
                      <a:endParaRPr lang="en-IN"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9031261"/>
                  </a:ext>
                </a:extLst>
              </a:tr>
              <a:tr h="793102">
                <a:tc>
                  <a:txBody>
                    <a:bodyPr/>
                    <a:lstStyle/>
                    <a:p>
                      <a:r>
                        <a:rPr lang="en-US" sz="1800" b="1" dirty="0">
                          <a:latin typeface="Times New Roman" panose="02020603050405020304" pitchFamily="18" charset="0"/>
                          <a:cs typeface="Times New Roman" panose="02020603050405020304" pitchFamily="18" charset="0"/>
                        </a:rPr>
                        <a:t>Biscuits</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268</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0.915</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0.952</a:t>
                      </a:r>
                      <a:endParaRPr lang="en-IN" sz="1800" b="1" dirty="0">
                        <a:latin typeface="Times New Roman" panose="02020603050405020304" pitchFamily="18" charset="0"/>
                        <a:cs typeface="Times New Roman" panose="02020603050405020304" pitchFamily="18" charset="0"/>
                      </a:endParaRPr>
                    </a:p>
                  </a:txBody>
                  <a:tcPr/>
                </a:tc>
                <a:tc>
                  <a:txBody>
                    <a:bodyPr/>
                    <a:lstStyle/>
                    <a:p>
                      <a:r>
                        <a:rPr lang="en-US" sz="1800" b="1" dirty="0">
                          <a:latin typeface="Times New Roman" panose="02020603050405020304" pitchFamily="18" charset="0"/>
                          <a:cs typeface="Times New Roman" panose="02020603050405020304" pitchFamily="18" charset="0"/>
                        </a:rPr>
                        <a:t>0.969</a:t>
                      </a:r>
                      <a:endParaRPr lang="en-IN"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374745"/>
                  </a:ext>
                </a:extLst>
              </a:tr>
            </a:tbl>
          </a:graphicData>
        </a:graphic>
      </p:graphicFrame>
    </p:spTree>
    <p:extLst>
      <p:ext uri="{BB962C8B-B14F-4D97-AF65-F5344CB8AC3E}">
        <p14:creationId xmlns:p14="http://schemas.microsoft.com/office/powerpoint/2010/main" val="743729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4A7B-FF4E-C6CE-1713-0EF62592C572}"/>
              </a:ext>
            </a:extLst>
          </p:cNvPr>
          <p:cNvSpPr>
            <a:spLocks noGrp="1"/>
          </p:cNvSpPr>
          <p:nvPr>
            <p:ph type="title"/>
          </p:nvPr>
        </p:nvSpPr>
        <p:spPr>
          <a:xfrm>
            <a:off x="1847461" y="273600"/>
            <a:ext cx="8070980" cy="1144800"/>
          </a:xfrm>
        </p:spPr>
        <p:txBody>
          <a:bodyPr/>
          <a:lstStyle/>
          <a:p>
            <a:pPr algn="ctr"/>
            <a:r>
              <a:rPr lang="en-US" sz="4000" b="1" u="sng" dirty="0">
                <a:latin typeface="Times New Roman" panose="02020603050405020304" pitchFamily="18" charset="0"/>
                <a:cs typeface="Times New Roman" panose="02020603050405020304" pitchFamily="18" charset="0"/>
              </a:rPr>
              <a:t>Conclusion</a:t>
            </a:r>
            <a:endParaRPr lang="en-IN" sz="4000" b="1"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03B4330-085A-A4C0-DF37-F006DF9F0AA9}"/>
              </a:ext>
            </a:extLst>
          </p:cNvPr>
          <p:cNvSpPr>
            <a:spLocks noGrp="1"/>
          </p:cNvSpPr>
          <p:nvPr>
            <p:ph type="subTitle" idx="1"/>
          </p:nvPr>
        </p:nvSpPr>
        <p:spPr/>
        <p:txBody>
          <a:bodyPr/>
          <a:lstStyle/>
          <a:p>
            <a:pPr marL="50800" indent="0" algn="just">
              <a:lnSpc>
                <a:spcPct val="100000"/>
              </a:lnSpc>
              <a:buNone/>
            </a:pPr>
            <a:r>
              <a:rPr lang="en-US" sz="2600" dirty="0">
                <a:latin typeface="Times New Roman" panose="02020603050405020304" pitchFamily="18" charset="0"/>
                <a:cs typeface="Times New Roman" panose="02020603050405020304" pitchFamily="18" charset="0"/>
              </a:rPr>
              <a:t>This project harnesses YOLOv8 for real-time object detection, utilizing meticulously prepared datasets for categories like Noodles, Cool Drinks, and more. YOLOv8's single-pass neural network enables efficient detection across diverse domains, minimizing background noise for precise results. Its simplicity and effectiveness streamline model development, yielding promising outcomes. Overall, this system presents a robust and efficient object detection solution, showcasing superior accuracy, efficiency, and real-time performance, with potential applications spanning various domains.</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5154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22"/>
          <p:cNvPicPr preferRelativeResize="0"/>
          <p:nvPr/>
        </p:nvPicPr>
        <p:blipFill rotWithShape="1">
          <a:blip r:embed="rId3">
            <a:alphaModFix/>
          </a:blip>
          <a:srcRect/>
          <a:stretch/>
        </p:blipFill>
        <p:spPr>
          <a:xfrm>
            <a:off x="2062080" y="0"/>
            <a:ext cx="8570880" cy="6856560"/>
          </a:xfrm>
          <a:prstGeom prst="rect">
            <a:avLst/>
          </a:prstGeom>
          <a:noFill/>
          <a:ln>
            <a:noFill/>
          </a:ln>
        </p:spPr>
      </p:pic>
      <p:sp>
        <p:nvSpPr>
          <p:cNvPr id="397" name="Google Shape;397;p22"/>
          <p:cNvSpPr txBox="1">
            <a:spLocks noGrp="1"/>
          </p:cNvSpPr>
          <p:nvPr>
            <p:ph type="sldNum" idx="12"/>
          </p:nvPr>
        </p:nvSpPr>
        <p:spPr>
          <a:xfrm>
            <a:off x="11287800" y="6456960"/>
            <a:ext cx="255240" cy="3976560"/>
          </a:xfrm>
          <a:prstGeom prst="rect">
            <a:avLst/>
          </a:prstGeom>
          <a:noFill/>
          <a:ln>
            <a:noFill/>
          </a:ln>
        </p:spPr>
        <p:txBody>
          <a:bodyPr spcFirstLastPara="1" wrap="square" lIns="0" tIns="0" rIns="0" bIns="0" anchor="t" anchorCtr="0">
            <a:noAutofit/>
          </a:bodyPr>
          <a:lstStyle/>
          <a:p>
            <a:pPr marL="38160" marR="0" lvl="0" indent="0" algn="l" rtl="0">
              <a:lnSpc>
                <a:spcPct val="102071"/>
              </a:lnSpc>
              <a:spcBef>
                <a:spcPts val="0"/>
              </a:spcBef>
              <a:spcAft>
                <a:spcPts val="0"/>
              </a:spcAft>
              <a:buClr>
                <a:srgbClr val="888888"/>
              </a:buClr>
              <a:buSzPts val="1400"/>
              <a:buFont typeface="Calibri"/>
              <a:buNone/>
            </a:pPr>
            <a:fld id="{00000000-1234-1234-1234-123412341234}" type="slidenum">
              <a:rPr lang="en-US" sz="1400" b="0" strike="noStrike">
                <a:solidFill>
                  <a:srgbClr val="888888"/>
                </a:solidFill>
                <a:latin typeface="Calibri"/>
                <a:ea typeface="Calibri"/>
                <a:cs typeface="Calibri"/>
                <a:sym typeface="Calibri"/>
              </a:rPr>
              <a:t>29</a:t>
            </a:fld>
            <a:endParaRPr sz="1400" b="0"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
          <p:cNvSpPr txBox="1"/>
          <p:nvPr/>
        </p:nvSpPr>
        <p:spPr>
          <a:xfrm>
            <a:off x="4704425" y="186925"/>
            <a:ext cx="3000000"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4000" b="1" u="sng" dirty="0">
                <a:solidFill>
                  <a:schemeClr val="dk1"/>
                </a:solidFill>
                <a:latin typeface="Times New Roman" panose="02020603050405020304" pitchFamily="18" charset="0"/>
                <a:cs typeface="Times New Roman" panose="02020603050405020304" pitchFamily="18" charset="0"/>
              </a:rPr>
              <a:t>Abstract</a:t>
            </a:r>
            <a:endParaRPr sz="4000" b="1" u="sng" dirty="0">
              <a:solidFill>
                <a:schemeClr val="dk1"/>
              </a:solidFill>
              <a:latin typeface="Times New Roman" panose="02020603050405020304" pitchFamily="18" charset="0"/>
              <a:cs typeface="Times New Roman" panose="02020603050405020304" pitchFamily="18" charset="0"/>
            </a:endParaRPr>
          </a:p>
        </p:txBody>
      </p:sp>
      <p:sp>
        <p:nvSpPr>
          <p:cNvPr id="203" name="Google Shape;203;p2"/>
          <p:cNvSpPr txBox="1"/>
          <p:nvPr/>
        </p:nvSpPr>
        <p:spPr>
          <a:xfrm>
            <a:off x="654125" y="1219050"/>
            <a:ext cx="11100600" cy="4991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2600" dirty="0">
                <a:solidFill>
                  <a:schemeClr val="dk1"/>
                </a:solidFill>
                <a:latin typeface="Times New Roman"/>
                <a:ea typeface="Times New Roman"/>
                <a:cs typeface="Times New Roman"/>
                <a:sym typeface="Times New Roman"/>
              </a:rPr>
              <a:t>In the fast-paced business world of today, efficient inventory management is a critical factor in ensuring the smooth operation of supply chains and, ultimately, in enhancing customer satisfaction. The interface allows inventory managers to easily access detailed item information and monitor inventory status. Simultaneously, a deep learning model is deployed to identify items within live video streams captured by devices, reducing the potential for errors and eliminating the need for manual intervention. A standout advantage of this system is its real-time inventory updating capability. When the deep learning model identifies items, it communicates directly with the central inventory database, ensuring swift updates to inventory quantities. The constantly updated inventory list is readily accessible on the website's frontend, empowering users to make informed decisions regarding inventory management.</a:t>
            </a:r>
            <a:endParaRPr sz="2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
          <p:cNvSpPr txBox="1"/>
          <p:nvPr/>
        </p:nvSpPr>
        <p:spPr>
          <a:xfrm>
            <a:off x="744250" y="951525"/>
            <a:ext cx="11121900" cy="5647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2600" b="1"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2600" b="1" dirty="0">
                <a:solidFill>
                  <a:schemeClr val="dk1"/>
                </a:solidFill>
                <a:latin typeface="Times New Roman"/>
                <a:ea typeface="Times New Roman"/>
                <a:cs typeface="Times New Roman"/>
                <a:sym typeface="Times New Roman"/>
              </a:rPr>
              <a:t>• </a:t>
            </a:r>
            <a:r>
              <a:rPr lang="en-US" sz="2600" dirty="0">
                <a:solidFill>
                  <a:schemeClr val="dk1"/>
                </a:solidFill>
                <a:latin typeface="Times New Roman"/>
                <a:ea typeface="Times New Roman"/>
                <a:cs typeface="Times New Roman"/>
                <a:sym typeface="Times New Roman"/>
              </a:rPr>
              <a:t>This project aims to reduce human intervention and increase efficiency in managing large amount of inventory items.</a:t>
            </a:r>
            <a:endParaRPr sz="26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2600" b="1" dirty="0">
                <a:solidFill>
                  <a:schemeClr val="dk1"/>
                </a:solidFill>
                <a:latin typeface="Times New Roman"/>
                <a:ea typeface="Times New Roman"/>
                <a:cs typeface="Times New Roman"/>
                <a:sym typeface="Times New Roman"/>
              </a:rPr>
              <a:t>• </a:t>
            </a:r>
            <a:r>
              <a:rPr lang="en-US" sz="2600" dirty="0">
                <a:solidFill>
                  <a:schemeClr val="dk1"/>
                </a:solidFill>
                <a:latin typeface="Times New Roman"/>
                <a:ea typeface="Times New Roman"/>
                <a:cs typeface="Times New Roman"/>
                <a:sym typeface="Times New Roman"/>
              </a:rPr>
              <a:t>An exploratory data analysis is done on a dataset of different inventory items by annotating and expanding the dataset using augmentation.</a:t>
            </a:r>
            <a:endParaRPr sz="26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2600" b="1" dirty="0">
                <a:solidFill>
                  <a:schemeClr val="dk1"/>
                </a:solidFill>
                <a:latin typeface="Times New Roman"/>
                <a:ea typeface="Times New Roman"/>
                <a:cs typeface="Times New Roman"/>
                <a:sym typeface="Times New Roman"/>
              </a:rPr>
              <a:t>• </a:t>
            </a:r>
            <a:r>
              <a:rPr lang="en-US" sz="2600" dirty="0">
                <a:solidFill>
                  <a:schemeClr val="dk1"/>
                </a:solidFill>
                <a:latin typeface="Times New Roman"/>
                <a:ea typeface="Times New Roman"/>
                <a:cs typeface="Times New Roman"/>
                <a:sym typeface="Times New Roman"/>
              </a:rPr>
              <a:t>A deep learning model is employed to scan images and capture real-time video feeds from cameras placed in the inventory storage areas. By analyzing the visual data, the system can pinpoint the items' exact positions in real-time, eliminating the need for manual counting and tracking</a:t>
            </a:r>
            <a:r>
              <a:rPr lang="en-US" sz="2600" b="1" dirty="0">
                <a:solidFill>
                  <a:schemeClr val="dk1"/>
                </a:solidFill>
                <a:latin typeface="Times New Roman"/>
                <a:ea typeface="Times New Roman"/>
                <a:cs typeface="Times New Roman"/>
                <a:sym typeface="Times New Roman"/>
              </a:rPr>
              <a:t>.</a:t>
            </a:r>
            <a:endParaRPr sz="2600" b="1"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2600" b="1" dirty="0">
                <a:solidFill>
                  <a:schemeClr val="dk1"/>
                </a:solidFill>
                <a:latin typeface="Times New Roman"/>
                <a:ea typeface="Times New Roman"/>
                <a:cs typeface="Times New Roman"/>
                <a:sym typeface="Times New Roman"/>
              </a:rPr>
              <a:t>• </a:t>
            </a:r>
            <a:r>
              <a:rPr lang="en-US" sz="2600" dirty="0">
                <a:solidFill>
                  <a:schemeClr val="dk1"/>
                </a:solidFill>
                <a:latin typeface="Times New Roman"/>
                <a:ea typeface="Times New Roman"/>
                <a:cs typeface="Times New Roman"/>
                <a:sym typeface="Times New Roman"/>
              </a:rPr>
              <a:t>The inventory management system, keeps a continuous and up-to-date count of the available stock for each inventory item and the count is displayed through a dashboard.</a:t>
            </a:r>
            <a:endParaRPr sz="2600" dirty="0">
              <a:solidFill>
                <a:schemeClr val="dk1"/>
              </a:solidFill>
              <a:latin typeface="Times New Roman"/>
              <a:ea typeface="Times New Roman"/>
              <a:cs typeface="Times New Roman"/>
              <a:sym typeface="Times New Roman"/>
            </a:endParaRPr>
          </a:p>
        </p:txBody>
      </p:sp>
      <p:sp>
        <p:nvSpPr>
          <p:cNvPr id="209" name="Google Shape;209;p3"/>
          <p:cNvSpPr txBox="1"/>
          <p:nvPr/>
        </p:nvSpPr>
        <p:spPr>
          <a:xfrm>
            <a:off x="4101036" y="258975"/>
            <a:ext cx="3707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dirty="0">
                <a:solidFill>
                  <a:schemeClr val="dk1"/>
                </a:solidFill>
                <a:latin typeface="Times New Roman"/>
                <a:ea typeface="Times New Roman"/>
                <a:cs typeface="Times New Roman"/>
                <a:sym typeface="Times New Roman"/>
              </a:rPr>
              <a:t>   </a:t>
            </a:r>
            <a:r>
              <a:rPr lang="en-US" sz="4000" b="1" u="sng" dirty="0">
                <a:solidFill>
                  <a:schemeClr val="dk1"/>
                </a:solidFill>
                <a:latin typeface="Times New Roman"/>
                <a:ea typeface="Times New Roman"/>
                <a:cs typeface="Times New Roman"/>
                <a:sym typeface="Times New Roman"/>
              </a:rPr>
              <a:t>Objectives</a:t>
            </a:r>
            <a:endParaRPr b="1" u="sng" dirty="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964d607ee9_3_0"/>
          <p:cNvSpPr txBox="1"/>
          <p:nvPr/>
        </p:nvSpPr>
        <p:spPr>
          <a:xfrm>
            <a:off x="3430250" y="284250"/>
            <a:ext cx="8261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dirty="0">
                <a:latin typeface="Times New Roman"/>
                <a:ea typeface="Times New Roman"/>
                <a:cs typeface="Times New Roman"/>
                <a:sym typeface="Times New Roman"/>
              </a:rPr>
              <a:t>    </a:t>
            </a:r>
            <a:r>
              <a:rPr lang="en-US" sz="4000" b="1" u="sng" dirty="0">
                <a:latin typeface="Times New Roman"/>
                <a:ea typeface="Times New Roman"/>
                <a:cs typeface="Times New Roman"/>
                <a:sym typeface="Times New Roman"/>
              </a:rPr>
              <a:t>Literature Survey</a:t>
            </a:r>
            <a:r>
              <a:rPr lang="en-US" sz="4000" b="1" dirty="0">
                <a:latin typeface="Times New Roman"/>
                <a:ea typeface="Times New Roman"/>
                <a:cs typeface="Times New Roman"/>
                <a:sym typeface="Times New Roman"/>
              </a:rPr>
              <a:t> </a:t>
            </a:r>
            <a:endParaRPr sz="4000" b="1" dirty="0">
              <a:latin typeface="Times New Roman"/>
              <a:ea typeface="Times New Roman"/>
              <a:cs typeface="Times New Roman"/>
              <a:sym typeface="Times New Roman"/>
            </a:endParaRPr>
          </a:p>
        </p:txBody>
      </p:sp>
      <p:sp>
        <p:nvSpPr>
          <p:cNvPr id="216" name="Google Shape;216;g2964d607ee9_3_0"/>
          <p:cNvSpPr txBox="1"/>
          <p:nvPr/>
        </p:nvSpPr>
        <p:spPr>
          <a:xfrm>
            <a:off x="807600" y="1762950"/>
            <a:ext cx="1057680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600" b="1" dirty="0">
                <a:solidFill>
                  <a:schemeClr val="dk1"/>
                </a:solidFill>
                <a:latin typeface="Times New Roman"/>
                <a:ea typeface="Times New Roman"/>
                <a:cs typeface="Times New Roman"/>
                <a:sym typeface="Times New Roman"/>
              </a:rPr>
              <a:t>1) Real Time Object Detection using YOLO Algorithm</a:t>
            </a:r>
            <a:endParaRPr sz="2600" b="1" dirty="0">
              <a:solidFill>
                <a:schemeClr val="dk1"/>
              </a:solidFill>
              <a:latin typeface="Times New Roman"/>
              <a:ea typeface="Times New Roman"/>
              <a:cs typeface="Times New Roman"/>
              <a:sym typeface="Times New Roman"/>
            </a:endParaRPr>
          </a:p>
        </p:txBody>
      </p:sp>
      <p:sp>
        <p:nvSpPr>
          <p:cNvPr id="217" name="Google Shape;217;g2964d607ee9_3_0"/>
          <p:cNvSpPr txBox="1"/>
          <p:nvPr/>
        </p:nvSpPr>
        <p:spPr>
          <a:xfrm>
            <a:off x="749875" y="2347950"/>
            <a:ext cx="11035800" cy="2886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600" dirty="0">
                <a:solidFill>
                  <a:schemeClr val="dk1"/>
                </a:solidFill>
                <a:latin typeface="Times New Roman"/>
                <a:ea typeface="Times New Roman"/>
                <a:cs typeface="Times New Roman"/>
                <a:sym typeface="Times New Roman"/>
              </a:rPr>
              <a:t>This research work aims to perform object detection by using the You Look Only Once (YOLO) method. This method is much efficient to the existing models in terms of speed and performance. Some of the algorithms do not scan all the regions in single forward propagation but in YOLO, the algorithm analyzes the entire image by predicting binding boxes using convolutional neural network and class opportunities. YOLO performs faster when compared to other algorithms.</a:t>
            </a:r>
            <a:endParaRPr sz="2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964d607ee9_3_64"/>
          <p:cNvSpPr txBox="1"/>
          <p:nvPr/>
        </p:nvSpPr>
        <p:spPr>
          <a:xfrm>
            <a:off x="454675" y="870066"/>
            <a:ext cx="11177400" cy="124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600" b="1" dirty="0">
                <a:solidFill>
                  <a:schemeClr val="dk1"/>
                </a:solidFill>
                <a:latin typeface="Times New Roman"/>
                <a:ea typeface="Times New Roman"/>
                <a:cs typeface="Times New Roman"/>
                <a:sym typeface="Times New Roman"/>
              </a:rPr>
              <a:t>2) Object Detection for Inventory Stock Counting Using YOLOv5</a:t>
            </a:r>
            <a:endParaRPr sz="2600" b="1" dirty="0">
              <a:solidFill>
                <a:schemeClr val="dk1"/>
              </a:solidFill>
              <a:latin typeface="Times New Roman"/>
              <a:ea typeface="Times New Roman"/>
              <a:cs typeface="Times New Roman"/>
              <a:sym typeface="Times New Roman"/>
            </a:endParaRPr>
          </a:p>
        </p:txBody>
      </p:sp>
      <p:sp>
        <p:nvSpPr>
          <p:cNvPr id="224" name="Google Shape;224;g2964d607ee9_3_64"/>
          <p:cNvSpPr txBox="1"/>
          <p:nvPr/>
        </p:nvSpPr>
        <p:spPr>
          <a:xfrm>
            <a:off x="454675" y="1422675"/>
            <a:ext cx="11610300" cy="4727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600" dirty="0">
                <a:solidFill>
                  <a:schemeClr val="dk1"/>
                </a:solidFill>
                <a:latin typeface="Times New Roman"/>
                <a:ea typeface="Times New Roman"/>
                <a:cs typeface="Times New Roman"/>
                <a:sym typeface="Times New Roman"/>
              </a:rPr>
              <a:t>The study developed a program using the YOLOv5 algorithm to detect specific cellphone models, Cherry Aqua S9 and Cherry Flare S8, regardless of their orientation. They collected 1,623 images of these phones in various scenarios and lighting conditions. Using 9W lighting, both phones achieved high accuracy, with S8 at 0.96 and S9 at 0.95 average accuracy. Lower lighting impacted S9's detection of a specific orientation. At 7W, S9 had issues with side view detection, while at 5W, there were more misdetections for both models. YOLOv5 proved effective in accurately identifying these phones but struggled to differentiate between similar-sized objects. Increasing the dataset improved accuracy, showing high precision and recall with minimal losses.</a:t>
            </a:r>
            <a:endParaRPr sz="2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964d607ee9_7_10"/>
          <p:cNvSpPr txBox="1"/>
          <p:nvPr/>
        </p:nvSpPr>
        <p:spPr>
          <a:xfrm>
            <a:off x="587275" y="873750"/>
            <a:ext cx="1083090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600" b="1" dirty="0">
                <a:solidFill>
                  <a:schemeClr val="dk1"/>
                </a:solidFill>
                <a:latin typeface="Times New Roman"/>
                <a:ea typeface="Times New Roman"/>
                <a:cs typeface="Times New Roman"/>
                <a:sym typeface="Times New Roman"/>
              </a:rPr>
              <a:t>3) Object Detection on Bottles Using the YOLO Algorithm</a:t>
            </a:r>
            <a:endParaRPr sz="2600" b="1" dirty="0">
              <a:solidFill>
                <a:schemeClr val="dk1"/>
              </a:solidFill>
              <a:latin typeface="Times New Roman"/>
              <a:ea typeface="Times New Roman"/>
              <a:cs typeface="Times New Roman"/>
              <a:sym typeface="Times New Roman"/>
            </a:endParaRPr>
          </a:p>
        </p:txBody>
      </p:sp>
      <p:sp>
        <p:nvSpPr>
          <p:cNvPr id="231" name="Google Shape;231;g2964d607ee9_7_10"/>
          <p:cNvSpPr txBox="1"/>
          <p:nvPr/>
        </p:nvSpPr>
        <p:spPr>
          <a:xfrm>
            <a:off x="587275" y="1458750"/>
            <a:ext cx="11082600" cy="4774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600" dirty="0">
                <a:solidFill>
                  <a:schemeClr val="dk1"/>
                </a:solidFill>
                <a:latin typeface="Times New Roman"/>
                <a:ea typeface="Times New Roman"/>
                <a:cs typeface="Times New Roman"/>
                <a:sym typeface="Times New Roman"/>
              </a:rPr>
              <a:t>Object recognition is a tool that is often used in today's digital era. Object recognition can identify an object. However, we cannot identify every single object unless the object has been tagged and studied by the machine. Our goal in this research is to create a program that can detect bottles with the YOLOv3 and COCO datasets and a simple architectural model that can be easily practiced. In this research, we will use YOLO, and the dataset is taken, or the objects that can be identified are only objects in the COCO dataset. Then we do object recognition of the bottles that we collect ourselves as a real case data test. We found that YOLOv3 is better at detecting objects than YOLOv2 with the same dataset.</a:t>
            </a:r>
            <a:endParaRPr sz="26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10A8-EC50-6E82-C1CA-6863F057E852}"/>
              </a:ext>
            </a:extLst>
          </p:cNvPr>
          <p:cNvSpPr>
            <a:spLocks noGrp="1"/>
          </p:cNvSpPr>
          <p:nvPr>
            <p:ph type="title"/>
          </p:nvPr>
        </p:nvSpPr>
        <p:spPr>
          <a:xfrm>
            <a:off x="1001366" y="195598"/>
            <a:ext cx="9532896" cy="979714"/>
          </a:xfrm>
        </p:spPr>
        <p:txBody>
          <a:bodyPr/>
          <a:lstStyle/>
          <a:p>
            <a:pPr algn="ctr"/>
            <a:r>
              <a:rPr lang="en-US" sz="4000" b="1" u="sng" dirty="0">
                <a:latin typeface="Times New Roman" panose="02020603050405020304" pitchFamily="18" charset="0"/>
                <a:cs typeface="Times New Roman" panose="02020603050405020304" pitchFamily="18" charset="0"/>
              </a:rPr>
              <a:t>Drawbacks Of Existing Systems</a:t>
            </a:r>
            <a:endParaRPr lang="en-IN" sz="4000" b="1"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58DF1E0-8BE5-5896-C8D2-BEE4701D7739}"/>
              </a:ext>
            </a:extLst>
          </p:cNvPr>
          <p:cNvSpPr>
            <a:spLocks noGrp="1"/>
          </p:cNvSpPr>
          <p:nvPr>
            <p:ph type="subTitle" idx="1"/>
          </p:nvPr>
        </p:nvSpPr>
        <p:spPr>
          <a:xfrm>
            <a:off x="609480" y="1175312"/>
            <a:ext cx="11240398" cy="5206828"/>
          </a:xfrm>
        </p:spPr>
        <p:txBody>
          <a:bodyPr/>
          <a:lstStyle/>
          <a:p>
            <a:pPr algn="just"/>
            <a:r>
              <a:rPr lang="en-US" sz="2400" dirty="0">
                <a:solidFill>
                  <a:srgbClr val="000000"/>
                </a:solidFill>
                <a:effectLst/>
                <a:latin typeface="Times New Roman" panose="02020603050405020304" pitchFamily="18" charset="0"/>
                <a:ea typeface="Times New Roman" panose="02020603050405020304" pitchFamily="18" charset="0"/>
              </a:rPr>
              <a:t>Traditional systems often rely on manual data entry, which is time-consuming and prone to errors. This can lead to inaccuracies in inventory records and mismanagement of stock levels. </a:t>
            </a:r>
            <a:endParaRPr lang="en-US" sz="2400" dirty="0">
              <a:solidFill>
                <a:srgbClr val="000000"/>
              </a:solidFill>
              <a:latin typeface="Times New Roman" panose="02020603050405020304" pitchFamily="18" charset="0"/>
              <a:ea typeface="Times New Roman" panose="02020603050405020304" pitchFamily="18" charset="0"/>
            </a:endParaRPr>
          </a:p>
          <a:p>
            <a:pPr algn="just"/>
            <a:r>
              <a:rPr lang="en-US" sz="2400" dirty="0">
                <a:solidFill>
                  <a:srgbClr val="000000"/>
                </a:solidFill>
                <a:effectLst/>
                <a:latin typeface="Times New Roman" panose="02020603050405020304" pitchFamily="18" charset="0"/>
                <a:ea typeface="Times New Roman" panose="02020603050405020304" pitchFamily="18" charset="0"/>
              </a:rPr>
              <a:t>As businesses grow, the limitations of scalability in traditional systems become apparent. The previous systems have not been able to implement multi-class object tracking and detection. Existing systems struggle to adapt to a larger inventory.</a:t>
            </a:r>
          </a:p>
          <a:p>
            <a:pPr algn="just"/>
            <a:r>
              <a:rPr lang="en-US" sz="2400" dirty="0">
                <a:solidFill>
                  <a:srgbClr val="000000"/>
                </a:solidFill>
                <a:effectLst/>
                <a:latin typeface="Times New Roman" panose="02020603050405020304" pitchFamily="18" charset="0"/>
                <a:ea typeface="Times New Roman" panose="02020603050405020304" pitchFamily="18" charset="0"/>
              </a:rPr>
              <a:t>Yolov5 model used in cellphone inventory detection was unable to the detect similar items and items of smaller size</a:t>
            </a:r>
            <a:r>
              <a:rPr lang="en-US" sz="2400" dirty="0">
                <a:solidFill>
                  <a:srgbClr val="000000"/>
                </a:solidFill>
                <a:latin typeface="Times New Roman" panose="02020603050405020304" pitchFamily="18" charset="0"/>
                <a:ea typeface="Times New Roman" panose="02020603050405020304" pitchFamily="18" charset="0"/>
              </a:rPr>
              <a:t>. The Yolov7 and Yolov8 models are better at detecting the objects and make precise bounding boxes. </a:t>
            </a:r>
            <a:r>
              <a:rPr lang="en-US" sz="2400" dirty="0">
                <a:solidFill>
                  <a:srgbClr val="000000"/>
                </a:solidFill>
                <a:effectLst/>
                <a:latin typeface="Times New Roman" panose="02020603050405020304" pitchFamily="18" charset="0"/>
                <a:ea typeface="Times New Roman" panose="02020603050405020304" pitchFamily="18" charset="0"/>
              </a:rPr>
              <a:t>This improves the precision and accuracy of the model being trained.</a:t>
            </a:r>
          </a:p>
          <a:p>
            <a:pPr algn="just"/>
            <a:r>
              <a:rPr lang="en-US" sz="2400" dirty="0">
                <a:solidFill>
                  <a:srgbClr val="000000"/>
                </a:solidFill>
                <a:effectLst/>
                <a:latin typeface="Times New Roman" panose="02020603050405020304" pitchFamily="18" charset="0"/>
                <a:ea typeface="Times New Roman" panose="02020603050405020304" pitchFamily="18" charset="0"/>
              </a:rPr>
              <a:t>Existing systems for inventory item count implement only Yolov5 model which </a:t>
            </a:r>
            <a:r>
              <a:rPr lang="en-US" sz="2400" dirty="0">
                <a:solidFill>
                  <a:srgbClr val="000000"/>
                </a:solidFill>
                <a:latin typeface="Times New Roman" panose="02020603050405020304" pitchFamily="18" charset="0"/>
                <a:ea typeface="Times New Roman" panose="02020603050405020304" pitchFamily="18" charset="0"/>
              </a:rPr>
              <a:t>gives less accurate results as compared to its successive models.</a:t>
            </a:r>
          </a:p>
          <a:p>
            <a:pPr algn="just"/>
            <a:r>
              <a:rPr lang="en-US" sz="2400" dirty="0">
                <a:solidFill>
                  <a:srgbClr val="000000"/>
                </a:solidFill>
                <a:latin typeface="Times New Roman" panose="02020603050405020304" pitchFamily="18" charset="0"/>
                <a:ea typeface="Times New Roman" panose="02020603050405020304" pitchFamily="18" charset="0"/>
              </a:rPr>
              <a:t>Existing systems have used public datasets which consist of only images that have to be preprocessed and require the outliers to be removed.</a:t>
            </a:r>
          </a:p>
        </p:txBody>
      </p:sp>
    </p:spTree>
    <p:extLst>
      <p:ext uri="{BB962C8B-B14F-4D97-AF65-F5344CB8AC3E}">
        <p14:creationId xmlns:p14="http://schemas.microsoft.com/office/powerpoint/2010/main" val="2224296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6bff552950_1_3"/>
          <p:cNvSpPr txBox="1"/>
          <p:nvPr/>
        </p:nvSpPr>
        <p:spPr>
          <a:xfrm>
            <a:off x="3689503" y="111035"/>
            <a:ext cx="59568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4000" b="1" dirty="0">
                <a:solidFill>
                  <a:schemeClr val="dk1"/>
                </a:solidFill>
                <a:latin typeface="Times New Roman"/>
                <a:ea typeface="Times New Roman"/>
                <a:cs typeface="Times New Roman"/>
                <a:sym typeface="Times New Roman"/>
              </a:rPr>
              <a:t>   </a:t>
            </a:r>
            <a:r>
              <a:rPr lang="en-US" sz="4000" b="1" u="sng" dirty="0">
                <a:solidFill>
                  <a:schemeClr val="dk1"/>
                </a:solidFill>
                <a:latin typeface="Times New Roman"/>
                <a:ea typeface="Times New Roman"/>
                <a:cs typeface="Times New Roman"/>
                <a:sym typeface="Times New Roman"/>
              </a:rPr>
              <a:t>About Dataset:</a:t>
            </a:r>
            <a:endParaRPr sz="4000" b="1" u="sng" dirty="0">
              <a:solidFill>
                <a:schemeClr val="dk1"/>
              </a:solidFill>
              <a:latin typeface="Times New Roman"/>
              <a:ea typeface="Times New Roman"/>
              <a:cs typeface="Times New Roman"/>
              <a:sym typeface="Times New Roman"/>
            </a:endParaRPr>
          </a:p>
        </p:txBody>
      </p:sp>
      <p:sp>
        <p:nvSpPr>
          <p:cNvPr id="238" name="Google Shape;238;g26bff552950_1_3"/>
          <p:cNvSpPr txBox="1"/>
          <p:nvPr/>
        </p:nvSpPr>
        <p:spPr>
          <a:xfrm>
            <a:off x="403800" y="976750"/>
            <a:ext cx="11384400" cy="6457122"/>
          </a:xfrm>
          <a:prstGeom prst="rect">
            <a:avLst/>
          </a:prstGeom>
          <a:noFill/>
          <a:ln>
            <a:noFill/>
          </a:ln>
        </p:spPr>
        <p:txBody>
          <a:bodyPr spcFirstLastPara="1" wrap="square" lIns="91425" tIns="91425" rIns="91425" bIns="91425" anchor="t" anchorCtr="0">
            <a:spAutoFit/>
          </a:bodyPr>
          <a:lstStyle/>
          <a:p>
            <a:pPr marL="457200" lvl="0" indent="-393700" algn="just" rtl="0">
              <a:lnSpc>
                <a:spcPct val="115000"/>
              </a:lnSpc>
              <a:spcBef>
                <a:spcPts val="0"/>
              </a:spcBef>
              <a:spcAft>
                <a:spcPts val="0"/>
              </a:spcAft>
              <a:buSzPts val="2600"/>
              <a:buFont typeface="Times New Roman"/>
              <a:buChar char="●"/>
            </a:pPr>
            <a:r>
              <a:rPr lang="en-US" sz="2600" b="1" dirty="0">
                <a:solidFill>
                  <a:srgbClr val="0F0F0F"/>
                </a:solidFill>
                <a:latin typeface="Times New Roman"/>
                <a:ea typeface="Times New Roman"/>
                <a:cs typeface="Times New Roman"/>
                <a:sym typeface="Times New Roman"/>
              </a:rPr>
              <a:t>Raw </a:t>
            </a:r>
            <a:r>
              <a:rPr lang="en-US" sz="2600" b="1" dirty="0">
                <a:solidFill>
                  <a:schemeClr val="dk1"/>
                </a:solidFill>
                <a:highlight>
                  <a:schemeClr val="lt1"/>
                </a:highlight>
                <a:latin typeface="Times New Roman"/>
                <a:ea typeface="Times New Roman"/>
                <a:cs typeface="Times New Roman"/>
                <a:sym typeface="Times New Roman"/>
              </a:rPr>
              <a:t>Dataset Collection: </a:t>
            </a:r>
            <a:r>
              <a:rPr lang="en-US" sz="2600" dirty="0">
                <a:solidFill>
                  <a:srgbClr val="0F0F0F"/>
                </a:solidFill>
                <a:latin typeface="Times New Roman"/>
                <a:ea typeface="Times New Roman"/>
                <a:cs typeface="Times New Roman"/>
                <a:sym typeface="Times New Roman"/>
              </a:rPr>
              <a:t>Gathered a diverse dataset of inventory items with images taken from Google in different angles, lighting conditions, and backgrounds. The data collected can be divided into 5 categories:</a:t>
            </a:r>
          </a:p>
          <a:p>
            <a:pPr marL="457200" lvl="0" indent="-393700" algn="just" rtl="0">
              <a:lnSpc>
                <a:spcPct val="115000"/>
              </a:lnSpc>
              <a:spcBef>
                <a:spcPts val="0"/>
              </a:spcBef>
              <a:spcAft>
                <a:spcPts val="0"/>
              </a:spcAft>
              <a:buSzPts val="2600"/>
              <a:buFont typeface="Times New Roman"/>
              <a:buChar char="●"/>
            </a:pPr>
            <a:endParaRPr sz="2600" dirty="0">
              <a:solidFill>
                <a:srgbClr val="0F0F0F"/>
              </a:solidFill>
              <a:latin typeface="Times New Roman"/>
              <a:ea typeface="Times New Roman"/>
              <a:cs typeface="Times New Roman"/>
              <a:sym typeface="Times New Roman"/>
            </a:endParaRPr>
          </a:p>
          <a:p>
            <a:r>
              <a:rPr lang="en-US" sz="2600" dirty="0">
                <a:solidFill>
                  <a:srgbClr val="0F0F0F"/>
                </a:solidFill>
                <a:latin typeface="Times New Roman"/>
                <a:cs typeface="Times New Roman"/>
                <a:sym typeface="Times New Roman"/>
              </a:rPr>
              <a:t>      </a:t>
            </a:r>
            <a:r>
              <a:rPr lang="en-US" sz="2600" dirty="0">
                <a:latin typeface="Times New Roman" panose="02020603050405020304" pitchFamily="18" charset="0"/>
                <a:cs typeface="Times New Roman" panose="02020603050405020304" pitchFamily="18" charset="0"/>
              </a:rPr>
              <a:t>1. Noodles                      3. Lays                       5. Biscuits</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         1:Maggie                        1:Blue Lays              1:Goodday blue</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         2:Yippee                         2:Red Lays               2:Goodday green</a:t>
            </a:r>
          </a:p>
          <a:p>
            <a:r>
              <a:rPr lang="en-US" sz="2600" dirty="0">
                <a:latin typeface="Times New Roman" panose="02020603050405020304" pitchFamily="18" charset="0"/>
                <a:cs typeface="Times New Roman" panose="02020603050405020304" pitchFamily="18" charset="0"/>
              </a:rPr>
              <a:t>         3:TopRamen                   3:Yellow Lays          3:Goodday orange</a:t>
            </a:r>
          </a:p>
          <a:p>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     2. Shampoo                        4. Cool Drinks</a:t>
            </a:r>
          </a:p>
          <a:p>
            <a:r>
              <a:rPr lang="en-US" sz="2600" dirty="0">
                <a:latin typeface="Times New Roman" panose="02020603050405020304" pitchFamily="18" charset="0"/>
                <a:cs typeface="Times New Roman" panose="02020603050405020304" pitchFamily="18" charset="0"/>
              </a:rPr>
              <a:t>        1:Head&amp;Shoulders             1:Coco Cola</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        2:Meera                               2:Fanta</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        3:Tresemme                        3:Pepsi</a:t>
            </a:r>
          </a:p>
          <a:p>
            <a:br>
              <a:rPr lang="en-US" sz="2800" dirty="0"/>
            </a:br>
            <a:endParaRPr sz="2600" dirty="0">
              <a:solidFill>
                <a:srgbClr val="0F0F0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1688</Words>
  <Application>Microsoft Office PowerPoint</Application>
  <PresentationFormat>Widescreen</PresentationFormat>
  <Paragraphs>179</Paragraphs>
  <Slides>29</Slides>
  <Notes>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Arial</vt:lpstr>
      <vt:lpstr>Calibri</vt:lpstr>
      <vt:lpstr>Times New Roman</vt:lpstr>
      <vt:lpstr>Office Theme</vt:lpstr>
      <vt:lpstr>Office Theme</vt:lpstr>
      <vt:lpstr>PowerPoint Presentation</vt:lpstr>
      <vt:lpstr>Index</vt:lpstr>
      <vt:lpstr>PowerPoint Presentation</vt:lpstr>
      <vt:lpstr>PowerPoint Presentation</vt:lpstr>
      <vt:lpstr>PowerPoint Presentation</vt:lpstr>
      <vt:lpstr>PowerPoint Presentation</vt:lpstr>
      <vt:lpstr>PowerPoint Presentation</vt:lpstr>
      <vt:lpstr>Drawbacks Of Existing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YOLO Models Comparison and Architecture</vt:lpstr>
      <vt:lpstr>Object Tracking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Metrics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Shriya</dc:creator>
  <cp:lastModifiedBy>Y Shriya Sravani</cp:lastModifiedBy>
  <cp:revision>10</cp:revision>
  <dcterms:created xsi:type="dcterms:W3CDTF">2023-07-28T07:25:17Z</dcterms:created>
  <dcterms:modified xsi:type="dcterms:W3CDTF">2024-04-22T12:30:38Z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2023-07-28T00:00:00Z</vt:filetime>
  </property>
  <property fmtid="{D5CDD505-2E9C-101B-9397-08002B2CF9AE}" pid="3" name="Creator">
    <vt:lpwstr>PDFium</vt:lpwstr>
  </property>
  <property fmtid="{D5CDD505-2E9C-101B-9397-08002B2CF9AE}" pid="4" name="LastSaved">
    <vt:filetime>2023-07-28T00:00:00Z</vt:filetime>
  </property>
  <property fmtid="{D5CDD505-2E9C-101B-9397-08002B2CF9AE}" pid="5" name="Notes">
    <vt:i4>1</vt:i4>
  </property>
  <property fmtid="{D5CDD505-2E9C-101B-9397-08002B2CF9AE}" pid="6" name="PresentationFormat">
    <vt:lpwstr>Widescreen</vt:lpwstr>
  </property>
  <property fmtid="{D5CDD505-2E9C-101B-9397-08002B2CF9AE}" pid="7" name="Slides">
    <vt:i4>21</vt:i4>
  </property>
</Properties>
</file>